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1"/>
  </p:notesMasterIdLst>
  <p:sldIdLst>
    <p:sldId id="256" r:id="rId2"/>
    <p:sldId id="292" r:id="rId3"/>
    <p:sldId id="266" r:id="rId4"/>
    <p:sldId id="288" r:id="rId5"/>
    <p:sldId id="290" r:id="rId6"/>
    <p:sldId id="297" r:id="rId7"/>
    <p:sldId id="264" r:id="rId8"/>
    <p:sldId id="267" r:id="rId9"/>
    <p:sldId id="281" r:id="rId10"/>
    <p:sldId id="294" r:id="rId11"/>
    <p:sldId id="265" r:id="rId12"/>
    <p:sldId id="287" r:id="rId13"/>
    <p:sldId id="268" r:id="rId14"/>
    <p:sldId id="282" r:id="rId15"/>
    <p:sldId id="295" r:id="rId16"/>
    <p:sldId id="285" r:id="rId17"/>
    <p:sldId id="284" r:id="rId18"/>
    <p:sldId id="269" r:id="rId19"/>
    <p:sldId id="274" r:id="rId20"/>
    <p:sldId id="278" r:id="rId21"/>
    <p:sldId id="280" r:id="rId22"/>
    <p:sldId id="299" r:id="rId23"/>
    <p:sldId id="270" r:id="rId24"/>
    <p:sldId id="283" r:id="rId25"/>
    <p:sldId id="272" r:id="rId26"/>
    <p:sldId id="273" r:id="rId27"/>
    <p:sldId id="259" r:id="rId28"/>
    <p:sldId id="286" r:id="rId29"/>
    <p:sldId id="29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16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0B4CF-B2BD-4275-AEB7-21E6FF5E191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3B52D6-682F-402B-8978-E640250015E7}">
      <dgm:prSet phldrT="[Текст]"/>
      <dgm:spPr/>
      <dgm:t>
        <a:bodyPr/>
        <a:lstStyle/>
        <a:p>
          <a:r>
            <a:rPr lang="ru-RU" dirty="0" smtClean="0"/>
            <a:t>Рабочий элемент</a:t>
          </a:r>
          <a:endParaRPr lang="ru-RU" dirty="0"/>
        </a:p>
      </dgm:t>
    </dgm:pt>
    <dgm:pt modelId="{03AD36DF-CA8B-4E00-9653-669262B42A8C}" type="parTrans" cxnId="{325F6030-6F01-45D4-B58F-F10E426BC9EF}">
      <dgm:prSet/>
      <dgm:spPr/>
      <dgm:t>
        <a:bodyPr/>
        <a:lstStyle/>
        <a:p>
          <a:endParaRPr lang="ru-RU"/>
        </a:p>
      </dgm:t>
    </dgm:pt>
    <dgm:pt modelId="{80FE1F1D-0AD4-4A48-A9DA-AA7B4B698808}" type="sibTrans" cxnId="{325F6030-6F01-45D4-B58F-F10E426BC9EF}">
      <dgm:prSet/>
      <dgm:spPr/>
      <dgm:t>
        <a:bodyPr/>
        <a:lstStyle/>
        <a:p>
          <a:endParaRPr lang="ru-RU"/>
        </a:p>
      </dgm:t>
    </dgm:pt>
    <dgm:pt modelId="{ABDA2512-DA5F-4086-AE9C-853B0DC067A9}">
      <dgm:prSet phldrT="[Текст]"/>
      <dgm:spPr/>
      <dgm:t>
        <a:bodyPr/>
        <a:lstStyle/>
        <a:p>
          <a:r>
            <a:rPr lang="ru-RU" dirty="0" smtClean="0"/>
            <a:t>Лабораторная установка</a:t>
          </a:r>
          <a:endParaRPr lang="ru-RU" dirty="0"/>
        </a:p>
      </dgm:t>
    </dgm:pt>
    <dgm:pt modelId="{895620B9-1EE6-493D-98A0-A774AB8AAC1C}" type="parTrans" cxnId="{214D1590-8F36-49F6-9DAD-E8385B40E2A8}">
      <dgm:prSet/>
      <dgm:spPr/>
      <dgm:t>
        <a:bodyPr/>
        <a:lstStyle/>
        <a:p>
          <a:endParaRPr lang="ru-RU"/>
        </a:p>
      </dgm:t>
    </dgm:pt>
    <dgm:pt modelId="{5EB2F839-453B-4098-ADCC-FEB140DD77E8}" type="sibTrans" cxnId="{214D1590-8F36-49F6-9DAD-E8385B40E2A8}">
      <dgm:prSet/>
      <dgm:spPr/>
      <dgm:t>
        <a:bodyPr/>
        <a:lstStyle/>
        <a:p>
          <a:endParaRPr lang="ru-RU"/>
        </a:p>
      </dgm:t>
    </dgm:pt>
    <dgm:pt modelId="{BF1503B4-74C0-48EB-B941-F590A7E41C2D}">
      <dgm:prSet phldrT="[Текст]"/>
      <dgm:spPr/>
      <dgm:t>
        <a:bodyPr/>
        <a:lstStyle/>
        <a:p>
          <a:r>
            <a:rPr lang="ru-RU" dirty="0" smtClean="0"/>
            <a:t>Цифровые датчики</a:t>
          </a:r>
          <a:endParaRPr lang="ru-RU" dirty="0"/>
        </a:p>
      </dgm:t>
    </dgm:pt>
    <dgm:pt modelId="{46AD4946-8AFE-4975-9182-E7A9D0906A38}" type="parTrans" cxnId="{BD709D1D-6A28-4350-94F8-E9328C21D806}">
      <dgm:prSet/>
      <dgm:spPr/>
      <dgm:t>
        <a:bodyPr/>
        <a:lstStyle/>
        <a:p>
          <a:endParaRPr lang="ru-RU"/>
        </a:p>
      </dgm:t>
    </dgm:pt>
    <dgm:pt modelId="{B208737A-2CED-42FA-B06B-705E17164603}" type="sibTrans" cxnId="{BD709D1D-6A28-4350-94F8-E9328C21D806}">
      <dgm:prSet/>
      <dgm:spPr/>
      <dgm:t>
        <a:bodyPr/>
        <a:lstStyle/>
        <a:p>
          <a:endParaRPr lang="ru-RU"/>
        </a:p>
      </dgm:t>
    </dgm:pt>
    <dgm:pt modelId="{E44CECC1-FEC0-4F02-8647-8A48948012CE}">
      <dgm:prSet phldrT="[Текст]"/>
      <dgm:spPr/>
      <dgm:t>
        <a:bodyPr/>
        <a:lstStyle/>
        <a:p>
          <a:r>
            <a:rPr lang="ru-RU" dirty="0" smtClean="0"/>
            <a:t>Устройства преобразования изменяемой физической величины в цифровой сигнал</a:t>
          </a:r>
          <a:endParaRPr lang="ru-RU" dirty="0"/>
        </a:p>
      </dgm:t>
    </dgm:pt>
    <dgm:pt modelId="{E7DD0C0F-28BC-4BC3-8352-6C45C9A00548}" type="parTrans" cxnId="{3324590A-2054-4CA3-B9C2-1A986AD5101B}">
      <dgm:prSet/>
      <dgm:spPr/>
      <dgm:t>
        <a:bodyPr/>
        <a:lstStyle/>
        <a:p>
          <a:endParaRPr lang="ru-RU"/>
        </a:p>
      </dgm:t>
    </dgm:pt>
    <dgm:pt modelId="{D7E8B60C-A261-413D-B1EE-DB1F21E7FFB6}" type="sibTrans" cxnId="{3324590A-2054-4CA3-B9C2-1A986AD5101B}">
      <dgm:prSet/>
      <dgm:spPr/>
      <dgm:t>
        <a:bodyPr/>
        <a:lstStyle/>
        <a:p>
          <a:endParaRPr lang="ru-RU"/>
        </a:p>
      </dgm:t>
    </dgm:pt>
    <dgm:pt modelId="{3B4ECC38-8BC5-4BCE-BADD-C79F065235E8}">
      <dgm:prSet phldrT="[Текст]"/>
      <dgm:spPr/>
      <dgm:t>
        <a:bodyPr/>
        <a:lstStyle/>
        <a:p>
          <a:r>
            <a:rPr lang="ru-RU" dirty="0" smtClean="0"/>
            <a:t>Компьютер (ноутбук)</a:t>
          </a:r>
          <a:endParaRPr lang="ru-RU" dirty="0"/>
        </a:p>
      </dgm:t>
    </dgm:pt>
    <dgm:pt modelId="{49FABA89-FFC3-411A-AC1A-B564DDB77702}" type="parTrans" cxnId="{463C5256-1C3F-43DD-9522-C5828045C860}">
      <dgm:prSet/>
      <dgm:spPr/>
      <dgm:t>
        <a:bodyPr/>
        <a:lstStyle/>
        <a:p>
          <a:endParaRPr lang="ru-RU"/>
        </a:p>
      </dgm:t>
    </dgm:pt>
    <dgm:pt modelId="{632F916D-6471-494B-A233-1E81030A7F33}" type="sibTrans" cxnId="{463C5256-1C3F-43DD-9522-C5828045C860}">
      <dgm:prSet/>
      <dgm:spPr/>
      <dgm:t>
        <a:bodyPr/>
        <a:lstStyle/>
        <a:p>
          <a:endParaRPr lang="ru-RU"/>
        </a:p>
      </dgm:t>
    </dgm:pt>
    <dgm:pt modelId="{2A019CF5-C4DE-4FF9-9318-F10E36239032}">
      <dgm:prSet phldrT="[Текст]"/>
      <dgm:spPr/>
      <dgm:t>
        <a:bodyPr/>
        <a:lstStyle/>
        <a:p>
          <a:r>
            <a:rPr lang="ru-RU" dirty="0" smtClean="0"/>
            <a:t>Средство регистрации и обработки</a:t>
          </a:r>
          <a:endParaRPr lang="ru-RU" dirty="0"/>
        </a:p>
      </dgm:t>
    </dgm:pt>
    <dgm:pt modelId="{68BE87D3-7829-425C-87C8-B16E0E5C451B}" type="parTrans" cxnId="{FBD028DA-3A8C-429C-A383-94CD79F73C92}">
      <dgm:prSet/>
      <dgm:spPr/>
      <dgm:t>
        <a:bodyPr/>
        <a:lstStyle/>
        <a:p>
          <a:endParaRPr lang="ru-RU"/>
        </a:p>
      </dgm:t>
    </dgm:pt>
    <dgm:pt modelId="{9763D649-A39A-4A80-877E-32911A325BF6}" type="sibTrans" cxnId="{FBD028DA-3A8C-429C-A383-94CD79F73C92}">
      <dgm:prSet/>
      <dgm:spPr/>
      <dgm:t>
        <a:bodyPr/>
        <a:lstStyle/>
        <a:p>
          <a:endParaRPr lang="ru-RU"/>
        </a:p>
      </dgm:t>
    </dgm:pt>
    <dgm:pt modelId="{87E56D03-C19C-46B8-BB32-A3A149197598}" type="pres">
      <dgm:prSet presAssocID="{AB50B4CF-B2BD-4275-AEB7-21E6FF5E191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8099E2-30EC-49A6-9646-6BD587AB07EC}" type="pres">
      <dgm:prSet presAssocID="{FA3B52D6-682F-402B-8978-E640250015E7}" presName="composite" presStyleCnt="0"/>
      <dgm:spPr/>
    </dgm:pt>
    <dgm:pt modelId="{7AFB2B00-A05D-4816-A059-6CADF330E695}" type="pres">
      <dgm:prSet presAssocID="{FA3B52D6-682F-402B-8978-E640250015E7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D73A9-8D47-40C6-B7BB-E0AD78CD313D}" type="pres">
      <dgm:prSet presAssocID="{FA3B52D6-682F-402B-8978-E640250015E7}" presName="parSh" presStyleLbl="node1" presStyleIdx="0" presStyleCnt="3"/>
      <dgm:spPr/>
      <dgm:t>
        <a:bodyPr/>
        <a:lstStyle/>
        <a:p>
          <a:endParaRPr lang="ru-RU"/>
        </a:p>
      </dgm:t>
    </dgm:pt>
    <dgm:pt modelId="{BFCACCC8-9FF2-4A69-A339-BEBE585FB81E}" type="pres">
      <dgm:prSet presAssocID="{FA3B52D6-682F-402B-8978-E640250015E7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49C3A-6D50-4DDD-8C58-3105A0AE7B20}" type="pres">
      <dgm:prSet presAssocID="{80FE1F1D-0AD4-4A48-A9DA-AA7B4B69880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E7D27EB6-E89B-4B1A-98F6-7DEE45036EC1}" type="pres">
      <dgm:prSet presAssocID="{80FE1F1D-0AD4-4A48-A9DA-AA7B4B698808}" presName="connTx" presStyleLbl="sibTrans2D1" presStyleIdx="0" presStyleCnt="2"/>
      <dgm:spPr/>
      <dgm:t>
        <a:bodyPr/>
        <a:lstStyle/>
        <a:p>
          <a:endParaRPr lang="ru-RU"/>
        </a:p>
      </dgm:t>
    </dgm:pt>
    <dgm:pt modelId="{8AC5469C-00CB-4081-9FC0-E1883B3DD2F6}" type="pres">
      <dgm:prSet presAssocID="{BF1503B4-74C0-48EB-B941-F590A7E41C2D}" presName="composite" presStyleCnt="0"/>
      <dgm:spPr/>
    </dgm:pt>
    <dgm:pt modelId="{990A4447-18A4-49B8-ADA1-9B6A04E7AC1F}" type="pres">
      <dgm:prSet presAssocID="{BF1503B4-74C0-48EB-B941-F590A7E41C2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1DE93-9568-4325-AD17-F8CA690EEC94}" type="pres">
      <dgm:prSet presAssocID="{BF1503B4-74C0-48EB-B941-F590A7E41C2D}" presName="parSh" presStyleLbl="node1" presStyleIdx="1" presStyleCnt="3"/>
      <dgm:spPr/>
      <dgm:t>
        <a:bodyPr/>
        <a:lstStyle/>
        <a:p>
          <a:endParaRPr lang="ru-RU"/>
        </a:p>
      </dgm:t>
    </dgm:pt>
    <dgm:pt modelId="{031E1A2D-079C-404D-95DC-3D3E9E49B279}" type="pres">
      <dgm:prSet presAssocID="{BF1503B4-74C0-48EB-B941-F590A7E41C2D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C4F88-B0EB-4AC2-B9BE-8CA2810C0E18}" type="pres">
      <dgm:prSet presAssocID="{B208737A-2CED-42FA-B06B-705E17164603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3FC33B5-DD06-40B0-B10F-D3256EBA82A4}" type="pres">
      <dgm:prSet presAssocID="{B208737A-2CED-42FA-B06B-705E17164603}" presName="connTx" presStyleLbl="sibTrans2D1" presStyleIdx="1" presStyleCnt="2"/>
      <dgm:spPr/>
      <dgm:t>
        <a:bodyPr/>
        <a:lstStyle/>
        <a:p>
          <a:endParaRPr lang="ru-RU"/>
        </a:p>
      </dgm:t>
    </dgm:pt>
    <dgm:pt modelId="{05009368-60F2-483B-AD2B-DB071064D861}" type="pres">
      <dgm:prSet presAssocID="{3B4ECC38-8BC5-4BCE-BADD-C79F065235E8}" presName="composite" presStyleCnt="0"/>
      <dgm:spPr/>
    </dgm:pt>
    <dgm:pt modelId="{8F4E5F49-D2D0-4DE9-A0CE-C01C36AC5342}" type="pres">
      <dgm:prSet presAssocID="{3B4ECC38-8BC5-4BCE-BADD-C79F065235E8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9ADAD-F994-4D3B-BBD4-B54AD0AC2772}" type="pres">
      <dgm:prSet presAssocID="{3B4ECC38-8BC5-4BCE-BADD-C79F065235E8}" presName="parSh" presStyleLbl="node1" presStyleIdx="2" presStyleCnt="3"/>
      <dgm:spPr/>
      <dgm:t>
        <a:bodyPr/>
        <a:lstStyle/>
        <a:p>
          <a:endParaRPr lang="ru-RU"/>
        </a:p>
      </dgm:t>
    </dgm:pt>
    <dgm:pt modelId="{A561E8D2-3047-46AD-BBE9-55CB9787B8EB}" type="pres">
      <dgm:prSet presAssocID="{3B4ECC38-8BC5-4BCE-BADD-C79F065235E8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F6030-6F01-45D4-B58F-F10E426BC9EF}" srcId="{AB50B4CF-B2BD-4275-AEB7-21E6FF5E191B}" destId="{FA3B52D6-682F-402B-8978-E640250015E7}" srcOrd="0" destOrd="0" parTransId="{03AD36DF-CA8B-4E00-9653-669262B42A8C}" sibTransId="{80FE1F1D-0AD4-4A48-A9DA-AA7B4B698808}"/>
    <dgm:cxn modelId="{17C11326-0D10-4A8B-898E-F39CBD3D3E48}" type="presOf" srcId="{FA3B52D6-682F-402B-8978-E640250015E7}" destId="{7AFB2B00-A05D-4816-A059-6CADF330E695}" srcOrd="0" destOrd="0" presId="urn:microsoft.com/office/officeart/2005/8/layout/process3"/>
    <dgm:cxn modelId="{A899D122-09ED-4F07-956B-03D8FC13CDB2}" type="presOf" srcId="{E44CECC1-FEC0-4F02-8647-8A48948012CE}" destId="{031E1A2D-079C-404D-95DC-3D3E9E49B279}" srcOrd="0" destOrd="0" presId="urn:microsoft.com/office/officeart/2005/8/layout/process3"/>
    <dgm:cxn modelId="{8BBCAD74-F36C-4731-9808-0AC105A4A567}" type="presOf" srcId="{BF1503B4-74C0-48EB-B941-F590A7E41C2D}" destId="{A781DE93-9568-4325-AD17-F8CA690EEC94}" srcOrd="1" destOrd="0" presId="urn:microsoft.com/office/officeart/2005/8/layout/process3"/>
    <dgm:cxn modelId="{C4E049B0-5A00-496B-88AB-6883FFFF867E}" type="presOf" srcId="{3B4ECC38-8BC5-4BCE-BADD-C79F065235E8}" destId="{AA09ADAD-F994-4D3B-BBD4-B54AD0AC2772}" srcOrd="1" destOrd="0" presId="urn:microsoft.com/office/officeart/2005/8/layout/process3"/>
    <dgm:cxn modelId="{A0ED7BC9-55DF-4BF6-8734-17687B66AC8E}" type="presOf" srcId="{AB50B4CF-B2BD-4275-AEB7-21E6FF5E191B}" destId="{87E56D03-C19C-46B8-BB32-A3A149197598}" srcOrd="0" destOrd="0" presId="urn:microsoft.com/office/officeart/2005/8/layout/process3"/>
    <dgm:cxn modelId="{BD709D1D-6A28-4350-94F8-E9328C21D806}" srcId="{AB50B4CF-B2BD-4275-AEB7-21E6FF5E191B}" destId="{BF1503B4-74C0-48EB-B941-F590A7E41C2D}" srcOrd="1" destOrd="0" parTransId="{46AD4946-8AFE-4975-9182-E7A9D0906A38}" sibTransId="{B208737A-2CED-42FA-B06B-705E17164603}"/>
    <dgm:cxn modelId="{118D6A2B-FC23-4FEF-B938-7AD7C42F4504}" type="presOf" srcId="{ABDA2512-DA5F-4086-AE9C-853B0DC067A9}" destId="{BFCACCC8-9FF2-4A69-A339-BEBE585FB81E}" srcOrd="0" destOrd="0" presId="urn:microsoft.com/office/officeart/2005/8/layout/process3"/>
    <dgm:cxn modelId="{463C5256-1C3F-43DD-9522-C5828045C860}" srcId="{AB50B4CF-B2BD-4275-AEB7-21E6FF5E191B}" destId="{3B4ECC38-8BC5-4BCE-BADD-C79F065235E8}" srcOrd="2" destOrd="0" parTransId="{49FABA89-FFC3-411A-AC1A-B564DDB77702}" sibTransId="{632F916D-6471-494B-A233-1E81030A7F33}"/>
    <dgm:cxn modelId="{62CF23DB-D3FE-46C6-8E64-2F1CC96658E4}" type="presOf" srcId="{80FE1F1D-0AD4-4A48-A9DA-AA7B4B698808}" destId="{7A449C3A-6D50-4DDD-8C58-3105A0AE7B20}" srcOrd="0" destOrd="0" presId="urn:microsoft.com/office/officeart/2005/8/layout/process3"/>
    <dgm:cxn modelId="{3324590A-2054-4CA3-B9C2-1A986AD5101B}" srcId="{BF1503B4-74C0-48EB-B941-F590A7E41C2D}" destId="{E44CECC1-FEC0-4F02-8647-8A48948012CE}" srcOrd="0" destOrd="0" parTransId="{E7DD0C0F-28BC-4BC3-8352-6C45C9A00548}" sibTransId="{D7E8B60C-A261-413D-B1EE-DB1F21E7FFB6}"/>
    <dgm:cxn modelId="{71D49397-347A-42F6-BA96-247524D59B5B}" type="presOf" srcId="{3B4ECC38-8BC5-4BCE-BADD-C79F065235E8}" destId="{8F4E5F49-D2D0-4DE9-A0CE-C01C36AC5342}" srcOrd="0" destOrd="0" presId="urn:microsoft.com/office/officeart/2005/8/layout/process3"/>
    <dgm:cxn modelId="{03B81B0D-C612-47B4-87F4-CE0E417D5BAF}" type="presOf" srcId="{B208737A-2CED-42FA-B06B-705E17164603}" destId="{43FC33B5-DD06-40B0-B10F-D3256EBA82A4}" srcOrd="1" destOrd="0" presId="urn:microsoft.com/office/officeart/2005/8/layout/process3"/>
    <dgm:cxn modelId="{4A8D4421-729A-4093-ACDD-D0DF3BE7811F}" type="presOf" srcId="{BF1503B4-74C0-48EB-B941-F590A7E41C2D}" destId="{990A4447-18A4-49B8-ADA1-9B6A04E7AC1F}" srcOrd="0" destOrd="0" presId="urn:microsoft.com/office/officeart/2005/8/layout/process3"/>
    <dgm:cxn modelId="{71F32B67-27D4-4385-B9FE-5122BC8B5FB3}" type="presOf" srcId="{80FE1F1D-0AD4-4A48-A9DA-AA7B4B698808}" destId="{E7D27EB6-E89B-4B1A-98F6-7DEE45036EC1}" srcOrd="1" destOrd="0" presId="urn:microsoft.com/office/officeart/2005/8/layout/process3"/>
    <dgm:cxn modelId="{C1C8EF47-6231-44D9-9BDF-5C642F90EB9B}" type="presOf" srcId="{2A019CF5-C4DE-4FF9-9318-F10E36239032}" destId="{A561E8D2-3047-46AD-BBE9-55CB9787B8EB}" srcOrd="0" destOrd="0" presId="urn:microsoft.com/office/officeart/2005/8/layout/process3"/>
    <dgm:cxn modelId="{FBD028DA-3A8C-429C-A383-94CD79F73C92}" srcId="{3B4ECC38-8BC5-4BCE-BADD-C79F065235E8}" destId="{2A019CF5-C4DE-4FF9-9318-F10E36239032}" srcOrd="0" destOrd="0" parTransId="{68BE87D3-7829-425C-87C8-B16E0E5C451B}" sibTransId="{9763D649-A39A-4A80-877E-32911A325BF6}"/>
    <dgm:cxn modelId="{94E375EC-D65F-4BDE-A96C-18A106AACF56}" type="presOf" srcId="{FA3B52D6-682F-402B-8978-E640250015E7}" destId="{17BD73A9-8D47-40C6-B7BB-E0AD78CD313D}" srcOrd="1" destOrd="0" presId="urn:microsoft.com/office/officeart/2005/8/layout/process3"/>
    <dgm:cxn modelId="{39FCB3A7-D3EF-4714-B04A-FBBCBD073551}" type="presOf" srcId="{B208737A-2CED-42FA-B06B-705E17164603}" destId="{274C4F88-B0EB-4AC2-B9BE-8CA2810C0E18}" srcOrd="0" destOrd="0" presId="urn:microsoft.com/office/officeart/2005/8/layout/process3"/>
    <dgm:cxn modelId="{214D1590-8F36-49F6-9DAD-E8385B40E2A8}" srcId="{FA3B52D6-682F-402B-8978-E640250015E7}" destId="{ABDA2512-DA5F-4086-AE9C-853B0DC067A9}" srcOrd="0" destOrd="0" parTransId="{895620B9-1EE6-493D-98A0-A774AB8AAC1C}" sibTransId="{5EB2F839-453B-4098-ADCC-FEB140DD77E8}"/>
    <dgm:cxn modelId="{FF21293C-6F8A-4384-A5E5-419B15BCA9CD}" type="presParOf" srcId="{87E56D03-C19C-46B8-BB32-A3A149197598}" destId="{268099E2-30EC-49A6-9646-6BD587AB07EC}" srcOrd="0" destOrd="0" presId="urn:microsoft.com/office/officeart/2005/8/layout/process3"/>
    <dgm:cxn modelId="{75BCA5D2-9698-41A7-AF14-12676DC98A2A}" type="presParOf" srcId="{268099E2-30EC-49A6-9646-6BD587AB07EC}" destId="{7AFB2B00-A05D-4816-A059-6CADF330E695}" srcOrd="0" destOrd="0" presId="urn:microsoft.com/office/officeart/2005/8/layout/process3"/>
    <dgm:cxn modelId="{70D08B82-373F-449E-8A71-289666C8204F}" type="presParOf" srcId="{268099E2-30EC-49A6-9646-6BD587AB07EC}" destId="{17BD73A9-8D47-40C6-B7BB-E0AD78CD313D}" srcOrd="1" destOrd="0" presId="urn:microsoft.com/office/officeart/2005/8/layout/process3"/>
    <dgm:cxn modelId="{A4FD25B6-D395-4E79-871C-A39CC710D790}" type="presParOf" srcId="{268099E2-30EC-49A6-9646-6BD587AB07EC}" destId="{BFCACCC8-9FF2-4A69-A339-BEBE585FB81E}" srcOrd="2" destOrd="0" presId="urn:microsoft.com/office/officeart/2005/8/layout/process3"/>
    <dgm:cxn modelId="{C627E993-35BD-41FA-B64D-A397EFDEAAF6}" type="presParOf" srcId="{87E56D03-C19C-46B8-BB32-A3A149197598}" destId="{7A449C3A-6D50-4DDD-8C58-3105A0AE7B20}" srcOrd="1" destOrd="0" presId="urn:microsoft.com/office/officeart/2005/8/layout/process3"/>
    <dgm:cxn modelId="{E7CD7410-D83D-47B2-BF91-9D386849AAB0}" type="presParOf" srcId="{7A449C3A-6D50-4DDD-8C58-3105A0AE7B20}" destId="{E7D27EB6-E89B-4B1A-98F6-7DEE45036EC1}" srcOrd="0" destOrd="0" presId="urn:microsoft.com/office/officeart/2005/8/layout/process3"/>
    <dgm:cxn modelId="{45DEB371-C5CA-470A-A28D-B6A55149330D}" type="presParOf" srcId="{87E56D03-C19C-46B8-BB32-A3A149197598}" destId="{8AC5469C-00CB-4081-9FC0-E1883B3DD2F6}" srcOrd="2" destOrd="0" presId="urn:microsoft.com/office/officeart/2005/8/layout/process3"/>
    <dgm:cxn modelId="{73FC5F01-BE55-4C02-9829-21D50461B154}" type="presParOf" srcId="{8AC5469C-00CB-4081-9FC0-E1883B3DD2F6}" destId="{990A4447-18A4-49B8-ADA1-9B6A04E7AC1F}" srcOrd="0" destOrd="0" presId="urn:microsoft.com/office/officeart/2005/8/layout/process3"/>
    <dgm:cxn modelId="{B56DAE43-F29E-4591-8D68-6B8FF03D9EF7}" type="presParOf" srcId="{8AC5469C-00CB-4081-9FC0-E1883B3DD2F6}" destId="{A781DE93-9568-4325-AD17-F8CA690EEC94}" srcOrd="1" destOrd="0" presId="urn:microsoft.com/office/officeart/2005/8/layout/process3"/>
    <dgm:cxn modelId="{0BFB94A5-4258-4A43-8E1E-1ED40F6331BA}" type="presParOf" srcId="{8AC5469C-00CB-4081-9FC0-E1883B3DD2F6}" destId="{031E1A2D-079C-404D-95DC-3D3E9E49B279}" srcOrd="2" destOrd="0" presId="urn:microsoft.com/office/officeart/2005/8/layout/process3"/>
    <dgm:cxn modelId="{3208B3DD-E1EF-4535-9097-85BE4DE18F7A}" type="presParOf" srcId="{87E56D03-C19C-46B8-BB32-A3A149197598}" destId="{274C4F88-B0EB-4AC2-B9BE-8CA2810C0E18}" srcOrd="3" destOrd="0" presId="urn:microsoft.com/office/officeart/2005/8/layout/process3"/>
    <dgm:cxn modelId="{4DFE625F-8646-48AD-AAEA-2501B9BAFB91}" type="presParOf" srcId="{274C4F88-B0EB-4AC2-B9BE-8CA2810C0E18}" destId="{43FC33B5-DD06-40B0-B10F-D3256EBA82A4}" srcOrd="0" destOrd="0" presId="urn:microsoft.com/office/officeart/2005/8/layout/process3"/>
    <dgm:cxn modelId="{F4F33E39-DF35-4939-8030-69BC102B6046}" type="presParOf" srcId="{87E56D03-C19C-46B8-BB32-A3A149197598}" destId="{05009368-60F2-483B-AD2B-DB071064D861}" srcOrd="4" destOrd="0" presId="urn:microsoft.com/office/officeart/2005/8/layout/process3"/>
    <dgm:cxn modelId="{E93CE479-2573-4F2C-A2F7-44845286F2AD}" type="presParOf" srcId="{05009368-60F2-483B-AD2B-DB071064D861}" destId="{8F4E5F49-D2D0-4DE9-A0CE-C01C36AC5342}" srcOrd="0" destOrd="0" presId="urn:microsoft.com/office/officeart/2005/8/layout/process3"/>
    <dgm:cxn modelId="{11589B41-9F4A-4FB9-863C-5CA9F3D01772}" type="presParOf" srcId="{05009368-60F2-483B-AD2B-DB071064D861}" destId="{AA09ADAD-F994-4D3B-BBD4-B54AD0AC2772}" srcOrd="1" destOrd="0" presId="urn:microsoft.com/office/officeart/2005/8/layout/process3"/>
    <dgm:cxn modelId="{EA9634F3-0F64-4CDA-9734-EE1FA53CA1D9}" type="presParOf" srcId="{05009368-60F2-483B-AD2B-DB071064D861}" destId="{A561E8D2-3047-46AD-BBE9-55CB9787B8E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D73A9-8D47-40C6-B7BB-E0AD78CD313D}">
      <dsp:nvSpPr>
        <dsp:cNvPr id="0" name=""/>
        <dsp:cNvSpPr/>
      </dsp:nvSpPr>
      <dsp:spPr>
        <a:xfrm>
          <a:off x="4226" y="2351107"/>
          <a:ext cx="1921520" cy="884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Рабочий элемент</a:t>
          </a:r>
          <a:endParaRPr lang="ru-RU" sz="1500" kern="1200" dirty="0"/>
        </a:p>
      </dsp:txBody>
      <dsp:txXfrm>
        <a:off x="4226" y="2351107"/>
        <a:ext cx="1921520" cy="589785"/>
      </dsp:txXfrm>
    </dsp:sp>
    <dsp:sp modelId="{BFCACCC8-9FF2-4A69-A339-BEBE585FB81E}">
      <dsp:nvSpPr>
        <dsp:cNvPr id="0" name=""/>
        <dsp:cNvSpPr/>
      </dsp:nvSpPr>
      <dsp:spPr>
        <a:xfrm>
          <a:off x="397790" y="2940892"/>
          <a:ext cx="1921520" cy="156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Лабораторная установка</a:t>
          </a:r>
          <a:endParaRPr lang="ru-RU" sz="1500" kern="1200" dirty="0"/>
        </a:p>
      </dsp:txBody>
      <dsp:txXfrm>
        <a:off x="443657" y="2986759"/>
        <a:ext cx="1829786" cy="1474266"/>
      </dsp:txXfrm>
    </dsp:sp>
    <dsp:sp modelId="{7A449C3A-6D50-4DDD-8C58-3105A0AE7B20}">
      <dsp:nvSpPr>
        <dsp:cNvPr id="0" name=""/>
        <dsp:cNvSpPr/>
      </dsp:nvSpPr>
      <dsp:spPr>
        <a:xfrm>
          <a:off x="2217042" y="2406798"/>
          <a:ext cx="617546" cy="478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217042" y="2502479"/>
        <a:ext cx="474025" cy="287041"/>
      </dsp:txXfrm>
    </dsp:sp>
    <dsp:sp modelId="{A781DE93-9568-4325-AD17-F8CA690EEC94}">
      <dsp:nvSpPr>
        <dsp:cNvPr id="0" name=""/>
        <dsp:cNvSpPr/>
      </dsp:nvSpPr>
      <dsp:spPr>
        <a:xfrm>
          <a:off x="3090929" y="2351107"/>
          <a:ext cx="1921520" cy="884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Цифровые датчики</a:t>
          </a:r>
          <a:endParaRPr lang="ru-RU" sz="1500" kern="1200" dirty="0"/>
        </a:p>
      </dsp:txBody>
      <dsp:txXfrm>
        <a:off x="3090929" y="2351107"/>
        <a:ext cx="1921520" cy="589785"/>
      </dsp:txXfrm>
    </dsp:sp>
    <dsp:sp modelId="{031E1A2D-079C-404D-95DC-3D3E9E49B279}">
      <dsp:nvSpPr>
        <dsp:cNvPr id="0" name=""/>
        <dsp:cNvSpPr/>
      </dsp:nvSpPr>
      <dsp:spPr>
        <a:xfrm>
          <a:off x="3484493" y="2940892"/>
          <a:ext cx="1921520" cy="156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Устройства преобразования изменяемой физической величины в цифровой сигнал</a:t>
          </a:r>
          <a:endParaRPr lang="ru-RU" sz="1500" kern="1200" dirty="0"/>
        </a:p>
      </dsp:txBody>
      <dsp:txXfrm>
        <a:off x="3530360" y="2986759"/>
        <a:ext cx="1829786" cy="1474266"/>
      </dsp:txXfrm>
    </dsp:sp>
    <dsp:sp modelId="{274C4F88-B0EB-4AC2-B9BE-8CA2810C0E18}">
      <dsp:nvSpPr>
        <dsp:cNvPr id="0" name=""/>
        <dsp:cNvSpPr/>
      </dsp:nvSpPr>
      <dsp:spPr>
        <a:xfrm>
          <a:off x="5303745" y="2406798"/>
          <a:ext cx="617546" cy="478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5303745" y="2502479"/>
        <a:ext cx="474025" cy="287041"/>
      </dsp:txXfrm>
    </dsp:sp>
    <dsp:sp modelId="{AA09ADAD-F994-4D3B-BBD4-B54AD0AC2772}">
      <dsp:nvSpPr>
        <dsp:cNvPr id="0" name=""/>
        <dsp:cNvSpPr/>
      </dsp:nvSpPr>
      <dsp:spPr>
        <a:xfrm>
          <a:off x="6177632" y="2351107"/>
          <a:ext cx="1921520" cy="884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Компьютер (ноутбук)</a:t>
          </a:r>
          <a:endParaRPr lang="ru-RU" sz="1500" kern="1200" dirty="0"/>
        </a:p>
      </dsp:txBody>
      <dsp:txXfrm>
        <a:off x="6177632" y="2351107"/>
        <a:ext cx="1921520" cy="589785"/>
      </dsp:txXfrm>
    </dsp:sp>
    <dsp:sp modelId="{A561E8D2-3047-46AD-BBE9-55CB9787B8EB}">
      <dsp:nvSpPr>
        <dsp:cNvPr id="0" name=""/>
        <dsp:cNvSpPr/>
      </dsp:nvSpPr>
      <dsp:spPr>
        <a:xfrm>
          <a:off x="6571197" y="2940892"/>
          <a:ext cx="1921520" cy="156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Средство регистрации и обработки</a:t>
          </a:r>
          <a:endParaRPr lang="ru-RU" sz="1500" kern="1200" dirty="0"/>
        </a:p>
      </dsp:txBody>
      <dsp:txXfrm>
        <a:off x="6617064" y="2986759"/>
        <a:ext cx="1829786" cy="1474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51ABC-3AA3-4031-90B7-AB3ECBDD07F4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6B836-F292-4BF5-B7A7-6779E8C53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3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6B836-F292-4BF5-B7A7-6779E8C5323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74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2D755BA-66D3-4F08-A215-7A462EF8A745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F75B991-E644-41E5-966A-5264E4A9670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8.xml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11.xml"/><Relationship Id="rId4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forwallpaper.com/files/thumbs/preview/80/809510__pictures-background-nature-fantasy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98" y="-5710"/>
            <a:ext cx="9167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Цифровые технологии в изучении школьного курса физики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509120"/>
            <a:ext cx="4445827" cy="230774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Проект готовили: Исследователи секции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«Физика и астрономия»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Селезнев Д.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Панов Е.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Шквыря</a:t>
            </a:r>
            <a:r>
              <a:rPr lang="ru-RU" dirty="0" smtClean="0">
                <a:solidFill>
                  <a:srgbClr val="FFFF00"/>
                </a:solidFill>
              </a:rPr>
              <a:t> Е.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Иванов С.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Саргина</a:t>
            </a:r>
            <a:r>
              <a:rPr lang="ru-RU" dirty="0" smtClean="0">
                <a:solidFill>
                  <a:srgbClr val="FFFF00"/>
                </a:solidFill>
              </a:rPr>
              <a:t> У.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Игумнова Ю.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Кудеев</a:t>
            </a:r>
            <a:r>
              <a:rPr lang="ru-RU" dirty="0" smtClean="0">
                <a:solidFill>
                  <a:srgbClr val="FFFF00"/>
                </a:solidFill>
              </a:rPr>
              <a:t> С.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Установка для исследования равноускоренного движения</a:t>
            </a:r>
            <a:endParaRPr lang="ru-RU" dirty="0"/>
          </a:p>
        </p:txBody>
      </p:sp>
      <p:pic>
        <p:nvPicPr>
          <p:cNvPr id="1026" name="Picture 2" descr="C:\Documents and Settings\Учитель\Рабочий стол\WP_20150817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63" y="1268760"/>
            <a:ext cx="6768752" cy="380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6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260648"/>
            <a:ext cx="82296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Тепловые эффекты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Теплообмен</a:t>
            </a:r>
            <a:r>
              <a:rPr lang="ru-RU" dirty="0"/>
              <a:t> — это процесс изменения внутренней энергии без совершения работы над телом или самим телом.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4968552" cy="298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Сравнение изменения температуры при растворение веществ</a:t>
            </a:r>
            <a:endParaRPr lang="ru-RU" dirty="0"/>
          </a:p>
        </p:txBody>
      </p:sp>
      <p:pic>
        <p:nvPicPr>
          <p:cNvPr id="4098" name="Picture 2" descr="F:\температура\сравн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8" y="1340768"/>
            <a:ext cx="815290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4940"/>
            <a:ext cx="6699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9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>Электромагнитная индукция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Электромагнитная индукция — явление возникновения электрического тока в замкнутом контуре при изменении магнитного потока, проходящего через него.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50" y="2924944"/>
            <a:ext cx="5424817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2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физика\IMG_0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772" y="116632"/>
            <a:ext cx="5292079" cy="3969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физика\IMG_0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физика\IMG_0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2683835" cy="2012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 Установка для исследования явления электромагнитной индукции</a:t>
            </a:r>
            <a:endParaRPr lang="ru-RU" dirty="0"/>
          </a:p>
        </p:txBody>
      </p:sp>
      <p:pic>
        <p:nvPicPr>
          <p:cNvPr id="2052" name="Picture 4" descr="C:\Documents and Settings\Учитель\Рабочий стол\WP_20150817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6" y="980728"/>
            <a:ext cx="7706390" cy="4328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эксперименты\электромагнитная индукция\граф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7" y="260648"/>
            <a:ext cx="5793558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эксперименты\электромагнитная индукция\графи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52" y="3573016"/>
            <a:ext cx="5591936" cy="3058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http://images.glimix.com/category/ztinteres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7" y="404664"/>
            <a:ext cx="9008912" cy="594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44940"/>
            <a:ext cx="6699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Спектральный анализ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848872" cy="29523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Спектральный </a:t>
            </a:r>
            <a:r>
              <a:rPr lang="ru-RU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анализ — </a:t>
            </a:r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физические методы качественного и количественного </a:t>
            </a:r>
            <a:r>
              <a:rPr lang="ru-RU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определения состава в-</a:t>
            </a:r>
            <a:r>
              <a:rPr lang="ru-RU" sz="3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ва</a:t>
            </a:r>
            <a:r>
              <a:rPr lang="ru-RU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основанные на получении и исследовании его </a:t>
            </a:r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спектров.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Спектр - </a:t>
            </a:r>
            <a:r>
              <a:rPr lang="ru-RU" sz="3200" dirty="0" smtClean="0"/>
              <a:t>многоцветная </a:t>
            </a:r>
            <a:r>
              <a:rPr lang="ru-RU" sz="3200" dirty="0"/>
              <a:t>полоса, получающаяся при прохождении светового луча через призму или иную преломляющую среду.</a:t>
            </a:r>
            <a:endParaRPr lang="ru-RU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26" y="5085184"/>
            <a:ext cx="6954257" cy="14670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im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86"/>
            <a:ext cx="9144000" cy="68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8348" y="1340768"/>
            <a:ext cx="3384376" cy="2376264"/>
          </a:xfrm>
        </p:spPr>
        <p:txBody>
          <a:bodyPr>
            <a:normAutofit/>
          </a:bodyPr>
          <a:lstStyle/>
          <a:p>
            <a:r>
              <a:rPr lang="ru-RU" dirty="0" smtClean="0"/>
              <a:t>Руководитель:</a:t>
            </a:r>
            <a:br>
              <a:rPr lang="ru-RU" dirty="0" smtClean="0"/>
            </a:br>
            <a:r>
              <a:rPr lang="ru-RU" dirty="0" smtClean="0"/>
              <a:t>Ляхов Николай Николаевич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</a:t>
            </a:r>
            <a:endParaRPr lang="ru-RU" dirty="0"/>
          </a:p>
        </p:txBody>
      </p:sp>
      <p:pic>
        <p:nvPicPr>
          <p:cNvPr id="1026" name="Picture 2" descr="E:\Ни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968552" cy="51151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1" name="Picture 5" descr="31357_html_m633ebf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" y="-171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969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На основе наших исследований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физика\IMG_0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975" y="3064626"/>
            <a:ext cx="3463343" cy="3066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06544" y="1700808"/>
            <a:ext cx="3096344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Спектр люминесцентной лампы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08104" y="1700808"/>
            <a:ext cx="2736304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Спектр Солнца</a:t>
            </a:r>
            <a:endParaRPr lang="ru-RU" dirty="0"/>
          </a:p>
        </p:txBody>
      </p:sp>
      <p:pic>
        <p:nvPicPr>
          <p:cNvPr id="6147" name="Picture 3" descr="F:\физика\IMG_0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07099" y="3155727"/>
            <a:ext cx="3471210" cy="2603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949280"/>
            <a:ext cx="6699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2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Спектры люминесцентной лампы</a:t>
            </a:r>
            <a:endParaRPr lang="ru-RU" dirty="0"/>
          </a:p>
        </p:txBody>
      </p:sp>
      <p:pic>
        <p:nvPicPr>
          <p:cNvPr id="5" name="Capture_20150813_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620688"/>
            <a:ext cx="6552728" cy="4914977"/>
          </a:xfrm>
        </p:spPr>
      </p:pic>
    </p:spTree>
    <p:extLst>
      <p:ext uri="{BB962C8B-B14F-4D97-AF65-F5344CB8AC3E}">
        <p14:creationId xmlns:p14="http://schemas.microsoft.com/office/powerpoint/2010/main" val="38486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Кристаллизация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Кристаллиза́ция</a:t>
            </a:r>
            <a:r>
              <a:rPr lang="ru-RU" dirty="0"/>
              <a:t> — процесс фазового перехода вещества из жидкого состояния в твёрдое кристаллическое с образованием кристаллов</a:t>
            </a:r>
          </a:p>
        </p:txBody>
      </p:sp>
      <p:pic>
        <p:nvPicPr>
          <p:cNvPr id="7170" name="Picture 2" descr="E:\Snapshot_20150812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75942"/>
            <a:ext cx="3645196" cy="2733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922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Кристаллизация медного купороса(сернокислой меди)</a:t>
            </a:r>
            <a:endParaRPr lang="ru-RU" dirty="0"/>
          </a:p>
        </p:txBody>
      </p:sp>
      <p:pic>
        <p:nvPicPr>
          <p:cNvPr id="4" name="Capture_20150812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3535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изика\IMG_0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"/>
            <a:ext cx="9136308" cy="6852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" y="0"/>
            <a:ext cx="914399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4" y="5949280"/>
            <a:ext cx="6699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9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084982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                        Радиоактивность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Радиоактивное </a:t>
            </a:r>
            <a:r>
              <a:rPr lang="ru-RU" dirty="0" err="1"/>
              <a:t>и</a:t>
            </a:r>
            <a:r>
              <a:rPr lang="ru-RU" dirty="0" err="1" smtClean="0"/>
              <a:t>злуче́ние</a:t>
            </a:r>
            <a:r>
              <a:rPr lang="ru-RU" dirty="0" smtClean="0"/>
              <a:t> </a:t>
            </a:r>
            <a:r>
              <a:rPr lang="ru-RU" dirty="0"/>
              <a:t>— процесс испускания </a:t>
            </a:r>
            <a:r>
              <a:rPr lang="ru-RU" dirty="0" smtClean="0"/>
              <a:t>и распространения волн и частиц высокой энергии</a:t>
            </a:r>
          </a:p>
          <a:p>
            <a:r>
              <a:rPr lang="ru-RU" dirty="0" smtClean="0"/>
              <a:t>Радиоактивное излучение возникает при вынужденном или самопроизвольном распаде атомных ядер.</a:t>
            </a:r>
          </a:p>
          <a:p>
            <a:endParaRPr lang="ru-RU" dirty="0"/>
          </a:p>
        </p:txBody>
      </p:sp>
      <p:pic>
        <p:nvPicPr>
          <p:cNvPr id="1029" name="Picture 5" descr="C:\Documents and Settings\Учитель\Рабочий стол\alpha-beta-gam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1"/>
            <a:ext cx="3240360" cy="2670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Documents and Settings\Учитель\Рабочий стол\alpha-beta-gamma-radiatio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3495675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727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E:\эксперименты\1 фольг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34512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эксперименты\много фольг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83" y="3284984"/>
            <a:ext cx="5741205" cy="33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8" y="5949280"/>
            <a:ext cx="6699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1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Предлагаемые цифровые технологии позволяют решить поставленные задачи:</a:t>
            </a:r>
          </a:p>
          <a:p>
            <a:pPr>
              <a:buFontTx/>
              <a:buChar char="-"/>
            </a:pPr>
            <a:r>
              <a:rPr lang="ru-RU" dirty="0" smtClean="0"/>
              <a:t>Регистрировать быстро протекающие процессы</a:t>
            </a:r>
          </a:p>
          <a:p>
            <a:pPr>
              <a:buFontTx/>
              <a:buChar char="-"/>
            </a:pPr>
            <a:r>
              <a:rPr lang="ru-RU" dirty="0" smtClean="0"/>
              <a:t>Визуализировать медленно происходящие явления </a:t>
            </a:r>
          </a:p>
          <a:p>
            <a:pPr>
              <a:buFontTx/>
              <a:buChar char="-"/>
            </a:pPr>
            <a:r>
              <a:rPr lang="ru-RU" dirty="0" smtClean="0"/>
              <a:t>Регистрировать трудно наблюдаемые эффекты </a:t>
            </a:r>
          </a:p>
          <a:p>
            <a:pPr>
              <a:buFontTx/>
              <a:buChar char="-"/>
            </a:pPr>
            <a:r>
              <a:rPr lang="ru-RU" dirty="0" smtClean="0"/>
              <a:t>Интенсифицировать сборы и обработку данных.</a:t>
            </a:r>
          </a:p>
        </p:txBody>
      </p:sp>
    </p:spTree>
    <p:extLst>
      <p:ext uri="{BB962C8B-B14F-4D97-AF65-F5344CB8AC3E}">
        <p14:creationId xmlns:p14="http://schemas.microsoft.com/office/powerpoint/2010/main" val="21843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В современном мире цифровые технологии дают нам безграничный доступ к различной информации. В школах  обновляется оборудование, с помощью которого </a:t>
            </a:r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ченики  могут получать особый навык, учиться самостоятельному изучению того или иного предмета. Технологии в наше время важны, так как огромное количество информации необходимо освоить.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раннего возраста детей пытаются заинтересовать разными </a:t>
            </a:r>
            <a:r>
              <a:rPr lang="ru-RU" dirty="0" err="1" smtClean="0">
                <a:solidFill>
                  <a:schemeClr val="tx1"/>
                </a:solidFill>
              </a:rPr>
              <a:t>разными</a:t>
            </a:r>
            <a:r>
              <a:rPr lang="ru-RU" dirty="0" smtClean="0">
                <a:solidFill>
                  <a:schemeClr val="tx1"/>
                </a:solidFill>
              </a:rPr>
              <a:t> науками и сферами человеческой деятельности.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61206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Проблемы</a:t>
            </a:r>
            <a:endParaRPr lang="ru-RU" b="1" dirty="0"/>
          </a:p>
          <a:p>
            <a:r>
              <a:rPr lang="ru-RU" dirty="0" smtClean="0"/>
              <a:t>Сокращение </a:t>
            </a:r>
            <a:r>
              <a:rPr lang="ru-RU" dirty="0"/>
              <a:t>числа часов, отводимых на изучение физики. </a:t>
            </a:r>
            <a:endParaRPr lang="ru-RU" dirty="0" smtClean="0"/>
          </a:p>
          <a:p>
            <a:r>
              <a:rPr lang="ru-RU" dirty="0" smtClean="0"/>
              <a:t>Большой </a:t>
            </a:r>
            <a:r>
              <a:rPr lang="ru-RU" dirty="0"/>
              <a:t>информационный поток, который </a:t>
            </a:r>
            <a:r>
              <a:rPr lang="ru-RU" dirty="0" smtClean="0"/>
              <a:t>обрушивается на учащихся. </a:t>
            </a:r>
          </a:p>
          <a:p>
            <a:r>
              <a:rPr lang="ru-RU" dirty="0" smtClean="0"/>
              <a:t>Необходимость </a:t>
            </a:r>
            <a:r>
              <a:rPr lang="ru-RU" dirty="0"/>
              <a:t>интенсификации учебного процесса. </a:t>
            </a:r>
            <a:endParaRPr lang="ru-RU" dirty="0" smtClean="0"/>
          </a:p>
          <a:p>
            <a:r>
              <a:rPr lang="ru-RU" dirty="0" smtClean="0"/>
              <a:t>Снижение </a:t>
            </a:r>
            <a:r>
              <a:rPr lang="ru-RU" dirty="0"/>
              <a:t>интереса учащихся к изучению точных наук.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b="1" dirty="0"/>
              <a:t>Задачи</a:t>
            </a:r>
          </a:p>
          <a:p>
            <a:pPr marL="0" indent="0">
              <a:buNone/>
            </a:pPr>
            <a:r>
              <a:rPr lang="ru-RU" dirty="0" smtClean="0"/>
              <a:t>    1</a:t>
            </a:r>
            <a:r>
              <a:rPr lang="ru-RU" dirty="0"/>
              <a:t>.	</a:t>
            </a:r>
            <a:r>
              <a:rPr lang="ru-RU" dirty="0"/>
              <a:t>Изучить  возможности измерения физических величин с помощью цифровых </a:t>
            </a:r>
            <a:r>
              <a:rPr lang="ru-RU" dirty="0" smtClean="0"/>
              <a:t>датчиков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2</a:t>
            </a:r>
            <a:r>
              <a:rPr lang="ru-RU" dirty="0"/>
              <a:t>.	Изучить возможности применения компьютера для регистрации и фиксации измерений</a:t>
            </a:r>
          </a:p>
          <a:p>
            <a:pPr marL="0" indent="0">
              <a:buNone/>
            </a:pPr>
            <a:r>
              <a:rPr lang="ru-RU" dirty="0" smtClean="0"/>
              <a:t>    3</a:t>
            </a:r>
            <a:r>
              <a:rPr lang="ru-RU" dirty="0"/>
              <a:t>.	 Показать возможность цифровых технологий в изучении основного курса физики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9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672407"/>
              </p:ext>
            </p:extLst>
          </p:nvPr>
        </p:nvGraphicFramePr>
        <p:xfrm>
          <a:off x="323528" y="0"/>
          <a:ext cx="849694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68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491088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871875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C:\Documents and Settings\Учитель\Рабочий стол\WP_20150816_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9" y="3573016"/>
            <a:ext cx="5127603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144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Разделы физики, </a:t>
            </a:r>
            <a:r>
              <a:rPr lang="ru-RU" dirty="0" err="1" smtClean="0"/>
              <a:t>изучающиеся</a:t>
            </a:r>
            <a:r>
              <a:rPr lang="ru-RU" dirty="0" smtClean="0"/>
              <a:t> при исследованиях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223120" y="1052736"/>
            <a:ext cx="7920880" cy="5626944"/>
            <a:chOff x="1420540" y="1131250"/>
            <a:chExt cx="6035575" cy="4589812"/>
          </a:xfrm>
        </p:grpSpPr>
        <p:sp>
          <p:nvSpPr>
            <p:cNvPr id="6" name="Полилиния 5"/>
            <p:cNvSpPr/>
            <p:nvPr/>
          </p:nvSpPr>
          <p:spPr>
            <a:xfrm>
              <a:off x="4082228" y="1198404"/>
              <a:ext cx="1458598" cy="1676549"/>
            </a:xfrm>
            <a:custGeom>
              <a:avLst/>
              <a:gdLst>
                <a:gd name="connsiteX0" fmla="*/ 0 w 1676548"/>
                <a:gd name="connsiteY0" fmla="*/ 729299 h 1458597"/>
                <a:gd name="connsiteX1" fmla="*/ 364649 w 1676548"/>
                <a:gd name="connsiteY1" fmla="*/ 0 h 1458597"/>
                <a:gd name="connsiteX2" fmla="*/ 1311899 w 1676548"/>
                <a:gd name="connsiteY2" fmla="*/ 0 h 1458597"/>
                <a:gd name="connsiteX3" fmla="*/ 1676548 w 1676548"/>
                <a:gd name="connsiteY3" fmla="*/ 729299 h 1458597"/>
                <a:gd name="connsiteX4" fmla="*/ 1311899 w 1676548"/>
                <a:gd name="connsiteY4" fmla="*/ 1458597 h 1458597"/>
                <a:gd name="connsiteX5" fmla="*/ 364649 w 1676548"/>
                <a:gd name="connsiteY5" fmla="*/ 1458597 h 1458597"/>
                <a:gd name="connsiteX6" fmla="*/ 0 w 1676548"/>
                <a:gd name="connsiteY6" fmla="*/ 729299 h 14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548" h="1458597">
                  <a:moveTo>
                    <a:pt x="838273" y="0"/>
                  </a:moveTo>
                  <a:lnTo>
                    <a:pt x="1676547" y="317245"/>
                  </a:lnTo>
                  <a:lnTo>
                    <a:pt x="1676547" y="1141352"/>
                  </a:lnTo>
                  <a:lnTo>
                    <a:pt x="838273" y="1458597"/>
                  </a:lnTo>
                  <a:lnTo>
                    <a:pt x="1" y="1141352"/>
                  </a:lnTo>
                  <a:lnTo>
                    <a:pt x="1" y="317245"/>
                  </a:lnTo>
                  <a:lnTo>
                    <a:pt x="83827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8258" tIns="322223" rIns="288259" bIns="32222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hlinkClick r:id="rId3" action="ppaction://hlinksldjump"/>
                </a:rPr>
                <a:t>Механика</a:t>
              </a:r>
              <a:endParaRPr lang="ru-RU" sz="1600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5585087" y="1533714"/>
              <a:ext cx="1871028" cy="1005929"/>
            </a:xfrm>
            <a:custGeom>
              <a:avLst/>
              <a:gdLst>
                <a:gd name="connsiteX0" fmla="*/ 0 w 1871028"/>
                <a:gd name="connsiteY0" fmla="*/ 0 h 1005929"/>
                <a:gd name="connsiteX1" fmla="*/ 1871028 w 1871028"/>
                <a:gd name="connsiteY1" fmla="*/ 0 h 1005929"/>
                <a:gd name="connsiteX2" fmla="*/ 1871028 w 1871028"/>
                <a:gd name="connsiteY2" fmla="*/ 1005929 h 1005929"/>
                <a:gd name="connsiteX3" fmla="*/ 0 w 1871028"/>
                <a:gd name="connsiteY3" fmla="*/ 1005929 h 1005929"/>
                <a:gd name="connsiteX4" fmla="*/ 0 w 1871028"/>
                <a:gd name="connsiteY4" fmla="*/ 0 h 100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028" h="1005929">
                  <a:moveTo>
                    <a:pt x="0" y="0"/>
                  </a:moveTo>
                  <a:lnTo>
                    <a:pt x="1871028" y="0"/>
                  </a:lnTo>
                  <a:lnTo>
                    <a:pt x="1871028" y="1005929"/>
                  </a:lnTo>
                  <a:lnTo>
                    <a:pt x="0" y="10059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/>
            </a:p>
          </p:txBody>
        </p:sp>
        <p:sp>
          <p:nvSpPr>
            <p:cNvPr id="8" name="Полилиния 7">
              <a:hlinkClick r:id="rId4" action="ppaction://hlinksldjump"/>
            </p:cNvPr>
            <p:cNvSpPr/>
            <p:nvPr/>
          </p:nvSpPr>
          <p:spPr>
            <a:xfrm>
              <a:off x="2381132" y="1131250"/>
              <a:ext cx="1584409" cy="1743703"/>
            </a:xfrm>
            <a:custGeom>
              <a:avLst/>
              <a:gdLst>
                <a:gd name="connsiteX0" fmla="*/ 0 w 1676548"/>
                <a:gd name="connsiteY0" fmla="*/ 729299 h 1458597"/>
                <a:gd name="connsiteX1" fmla="*/ 364649 w 1676548"/>
                <a:gd name="connsiteY1" fmla="*/ 0 h 1458597"/>
                <a:gd name="connsiteX2" fmla="*/ 1311899 w 1676548"/>
                <a:gd name="connsiteY2" fmla="*/ 0 h 1458597"/>
                <a:gd name="connsiteX3" fmla="*/ 1676548 w 1676548"/>
                <a:gd name="connsiteY3" fmla="*/ 729299 h 1458597"/>
                <a:gd name="connsiteX4" fmla="*/ 1311899 w 1676548"/>
                <a:gd name="connsiteY4" fmla="*/ 1458597 h 1458597"/>
                <a:gd name="connsiteX5" fmla="*/ 364649 w 1676548"/>
                <a:gd name="connsiteY5" fmla="*/ 1458597 h 1458597"/>
                <a:gd name="connsiteX6" fmla="*/ 0 w 1676548"/>
                <a:gd name="connsiteY6" fmla="*/ 729299 h 14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548" h="1458597">
                  <a:moveTo>
                    <a:pt x="838273" y="0"/>
                  </a:moveTo>
                  <a:lnTo>
                    <a:pt x="1676547" y="317245"/>
                  </a:lnTo>
                  <a:lnTo>
                    <a:pt x="1676547" y="1141352"/>
                  </a:lnTo>
                  <a:lnTo>
                    <a:pt x="838273" y="1458597"/>
                  </a:lnTo>
                  <a:lnTo>
                    <a:pt x="1" y="1141352"/>
                  </a:lnTo>
                  <a:lnTo>
                    <a:pt x="1" y="317245"/>
                  </a:lnTo>
                  <a:lnTo>
                    <a:pt x="83827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298" tIns="261263" rIns="227299" bIns="261262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dirty="0" smtClean="0">
                  <a:hlinkClick r:id="rId4" action="ppaction://hlinksldjump"/>
                </a:rPr>
                <a:t>Радиоактивность</a:t>
              </a:r>
              <a:endParaRPr lang="ru-RU" sz="17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754634" y="2621457"/>
              <a:ext cx="1458598" cy="1676549"/>
            </a:xfrm>
            <a:custGeom>
              <a:avLst/>
              <a:gdLst>
                <a:gd name="connsiteX0" fmla="*/ 0 w 1676548"/>
                <a:gd name="connsiteY0" fmla="*/ 729299 h 1458597"/>
                <a:gd name="connsiteX1" fmla="*/ 364649 w 1676548"/>
                <a:gd name="connsiteY1" fmla="*/ 0 h 1458597"/>
                <a:gd name="connsiteX2" fmla="*/ 1311899 w 1676548"/>
                <a:gd name="connsiteY2" fmla="*/ 0 h 1458597"/>
                <a:gd name="connsiteX3" fmla="*/ 1676548 w 1676548"/>
                <a:gd name="connsiteY3" fmla="*/ 729299 h 1458597"/>
                <a:gd name="connsiteX4" fmla="*/ 1311899 w 1676548"/>
                <a:gd name="connsiteY4" fmla="*/ 1458597 h 1458597"/>
                <a:gd name="connsiteX5" fmla="*/ 364649 w 1676548"/>
                <a:gd name="connsiteY5" fmla="*/ 1458597 h 1458597"/>
                <a:gd name="connsiteX6" fmla="*/ 0 w 1676548"/>
                <a:gd name="connsiteY6" fmla="*/ 729299 h 14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548" h="1458597">
                  <a:moveTo>
                    <a:pt x="838273" y="0"/>
                  </a:moveTo>
                  <a:lnTo>
                    <a:pt x="1676547" y="317245"/>
                  </a:lnTo>
                  <a:lnTo>
                    <a:pt x="1676547" y="1141352"/>
                  </a:lnTo>
                  <a:lnTo>
                    <a:pt x="838273" y="1458597"/>
                  </a:lnTo>
                  <a:lnTo>
                    <a:pt x="1" y="1141352"/>
                  </a:lnTo>
                  <a:lnTo>
                    <a:pt x="1" y="317245"/>
                  </a:lnTo>
                  <a:lnTo>
                    <a:pt x="83827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8258" tIns="322223" rIns="288259" bIns="32222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u="sng" dirty="0" smtClean="0">
                  <a:hlinkClick r:id="rId5" action="ppaction://hlinksldjump"/>
                </a:rPr>
                <a:t>Теплообмен</a:t>
              </a:r>
              <a:endParaRPr lang="ru-RU" sz="1600" u="sng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420540" y="2956768"/>
              <a:ext cx="1810672" cy="1005929"/>
            </a:xfrm>
            <a:custGeom>
              <a:avLst/>
              <a:gdLst>
                <a:gd name="connsiteX0" fmla="*/ 0 w 1810672"/>
                <a:gd name="connsiteY0" fmla="*/ 0 h 1005929"/>
                <a:gd name="connsiteX1" fmla="*/ 1810672 w 1810672"/>
                <a:gd name="connsiteY1" fmla="*/ 0 h 1005929"/>
                <a:gd name="connsiteX2" fmla="*/ 1810672 w 1810672"/>
                <a:gd name="connsiteY2" fmla="*/ 1005929 h 1005929"/>
                <a:gd name="connsiteX3" fmla="*/ 0 w 1810672"/>
                <a:gd name="connsiteY3" fmla="*/ 1005929 h 1005929"/>
                <a:gd name="connsiteX4" fmla="*/ 0 w 1810672"/>
                <a:gd name="connsiteY4" fmla="*/ 0 h 100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672" h="1005929">
                  <a:moveTo>
                    <a:pt x="0" y="0"/>
                  </a:moveTo>
                  <a:lnTo>
                    <a:pt x="1810672" y="0"/>
                  </a:lnTo>
                  <a:lnTo>
                    <a:pt x="1810672" y="1005929"/>
                  </a:lnTo>
                  <a:lnTo>
                    <a:pt x="0" y="10059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/>
            </a:p>
          </p:txBody>
        </p:sp>
        <p:sp>
          <p:nvSpPr>
            <p:cNvPr id="11" name="Полилиния 10">
              <a:hlinkClick r:id="rId6" action="ppaction://hlinksldjump"/>
            </p:cNvPr>
            <p:cNvSpPr/>
            <p:nvPr/>
          </p:nvSpPr>
          <p:spPr>
            <a:xfrm>
              <a:off x="4854583" y="2629757"/>
              <a:ext cx="1458598" cy="1676549"/>
            </a:xfrm>
            <a:custGeom>
              <a:avLst/>
              <a:gdLst>
                <a:gd name="connsiteX0" fmla="*/ 0 w 1676548"/>
                <a:gd name="connsiteY0" fmla="*/ 729299 h 1458597"/>
                <a:gd name="connsiteX1" fmla="*/ 364649 w 1676548"/>
                <a:gd name="connsiteY1" fmla="*/ 0 h 1458597"/>
                <a:gd name="connsiteX2" fmla="*/ 1311899 w 1676548"/>
                <a:gd name="connsiteY2" fmla="*/ 0 h 1458597"/>
                <a:gd name="connsiteX3" fmla="*/ 1676548 w 1676548"/>
                <a:gd name="connsiteY3" fmla="*/ 729299 h 1458597"/>
                <a:gd name="connsiteX4" fmla="*/ 1311899 w 1676548"/>
                <a:gd name="connsiteY4" fmla="*/ 1458597 h 1458597"/>
                <a:gd name="connsiteX5" fmla="*/ 364649 w 1676548"/>
                <a:gd name="connsiteY5" fmla="*/ 1458597 h 1458597"/>
                <a:gd name="connsiteX6" fmla="*/ 0 w 1676548"/>
                <a:gd name="connsiteY6" fmla="*/ 729299 h 14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548" h="1458597">
                  <a:moveTo>
                    <a:pt x="838273" y="0"/>
                  </a:moveTo>
                  <a:lnTo>
                    <a:pt x="1676547" y="317245"/>
                  </a:lnTo>
                  <a:lnTo>
                    <a:pt x="1676547" y="1141352"/>
                  </a:lnTo>
                  <a:lnTo>
                    <a:pt x="838273" y="1458597"/>
                  </a:lnTo>
                  <a:lnTo>
                    <a:pt x="1" y="1141352"/>
                  </a:lnTo>
                  <a:lnTo>
                    <a:pt x="1" y="317245"/>
                  </a:lnTo>
                  <a:lnTo>
                    <a:pt x="83827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298" tIns="261263" rIns="227299" bIns="261262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hlinkClick r:id="rId6" action="ppaction://hlinksldjump"/>
                </a:rPr>
                <a:t>Кристаллизация</a:t>
              </a:r>
              <a:endParaRPr lang="ru-RU" sz="1600" kern="1200" dirty="0" smtClean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082228" y="4044513"/>
              <a:ext cx="1458598" cy="1676549"/>
            </a:xfrm>
            <a:custGeom>
              <a:avLst/>
              <a:gdLst>
                <a:gd name="connsiteX0" fmla="*/ 0 w 1676548"/>
                <a:gd name="connsiteY0" fmla="*/ 729299 h 1458597"/>
                <a:gd name="connsiteX1" fmla="*/ 364649 w 1676548"/>
                <a:gd name="connsiteY1" fmla="*/ 0 h 1458597"/>
                <a:gd name="connsiteX2" fmla="*/ 1311899 w 1676548"/>
                <a:gd name="connsiteY2" fmla="*/ 0 h 1458597"/>
                <a:gd name="connsiteX3" fmla="*/ 1676548 w 1676548"/>
                <a:gd name="connsiteY3" fmla="*/ 729299 h 1458597"/>
                <a:gd name="connsiteX4" fmla="*/ 1311899 w 1676548"/>
                <a:gd name="connsiteY4" fmla="*/ 1458597 h 1458597"/>
                <a:gd name="connsiteX5" fmla="*/ 364649 w 1676548"/>
                <a:gd name="connsiteY5" fmla="*/ 1458597 h 1458597"/>
                <a:gd name="connsiteX6" fmla="*/ 0 w 1676548"/>
                <a:gd name="connsiteY6" fmla="*/ 729299 h 14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548" h="1458597">
                  <a:moveTo>
                    <a:pt x="838273" y="0"/>
                  </a:moveTo>
                  <a:lnTo>
                    <a:pt x="1676547" y="317245"/>
                  </a:lnTo>
                  <a:lnTo>
                    <a:pt x="1676547" y="1141352"/>
                  </a:lnTo>
                  <a:lnTo>
                    <a:pt x="838273" y="1458597"/>
                  </a:lnTo>
                  <a:lnTo>
                    <a:pt x="1" y="1141352"/>
                  </a:lnTo>
                  <a:lnTo>
                    <a:pt x="1" y="317245"/>
                  </a:lnTo>
                  <a:lnTo>
                    <a:pt x="83827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018" tIns="306983" rIns="273019" bIns="30698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hlinkClick r:id="rId7" action="ppaction://hlinksldjump"/>
                </a:rPr>
                <a:t>Электро магнитная индукция</a:t>
              </a:r>
              <a:endParaRPr lang="ru-RU" sz="16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585087" y="4379823"/>
              <a:ext cx="1871028" cy="1005929"/>
            </a:xfrm>
            <a:custGeom>
              <a:avLst/>
              <a:gdLst>
                <a:gd name="connsiteX0" fmla="*/ 0 w 1871028"/>
                <a:gd name="connsiteY0" fmla="*/ 0 h 1005929"/>
                <a:gd name="connsiteX1" fmla="*/ 1871028 w 1871028"/>
                <a:gd name="connsiteY1" fmla="*/ 0 h 1005929"/>
                <a:gd name="connsiteX2" fmla="*/ 1871028 w 1871028"/>
                <a:gd name="connsiteY2" fmla="*/ 1005929 h 1005929"/>
                <a:gd name="connsiteX3" fmla="*/ 0 w 1871028"/>
                <a:gd name="connsiteY3" fmla="*/ 1005929 h 1005929"/>
                <a:gd name="connsiteX4" fmla="*/ 0 w 1871028"/>
                <a:gd name="connsiteY4" fmla="*/ 0 h 100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028" h="1005929">
                  <a:moveTo>
                    <a:pt x="0" y="0"/>
                  </a:moveTo>
                  <a:lnTo>
                    <a:pt x="1871028" y="0"/>
                  </a:lnTo>
                  <a:lnTo>
                    <a:pt x="1871028" y="1005929"/>
                  </a:lnTo>
                  <a:lnTo>
                    <a:pt x="0" y="10059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506943" y="4044513"/>
              <a:ext cx="1458598" cy="1676549"/>
            </a:xfrm>
            <a:custGeom>
              <a:avLst/>
              <a:gdLst>
                <a:gd name="connsiteX0" fmla="*/ 0 w 1676548"/>
                <a:gd name="connsiteY0" fmla="*/ 729299 h 1458597"/>
                <a:gd name="connsiteX1" fmla="*/ 364649 w 1676548"/>
                <a:gd name="connsiteY1" fmla="*/ 0 h 1458597"/>
                <a:gd name="connsiteX2" fmla="*/ 1311899 w 1676548"/>
                <a:gd name="connsiteY2" fmla="*/ 0 h 1458597"/>
                <a:gd name="connsiteX3" fmla="*/ 1676548 w 1676548"/>
                <a:gd name="connsiteY3" fmla="*/ 729299 h 1458597"/>
                <a:gd name="connsiteX4" fmla="*/ 1311899 w 1676548"/>
                <a:gd name="connsiteY4" fmla="*/ 1458597 h 1458597"/>
                <a:gd name="connsiteX5" fmla="*/ 364649 w 1676548"/>
                <a:gd name="connsiteY5" fmla="*/ 1458597 h 1458597"/>
                <a:gd name="connsiteX6" fmla="*/ 0 w 1676548"/>
                <a:gd name="connsiteY6" fmla="*/ 729299 h 14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548" h="1458597">
                  <a:moveTo>
                    <a:pt x="838273" y="0"/>
                  </a:moveTo>
                  <a:lnTo>
                    <a:pt x="1676547" y="317245"/>
                  </a:lnTo>
                  <a:lnTo>
                    <a:pt x="1676547" y="1141352"/>
                  </a:lnTo>
                  <a:lnTo>
                    <a:pt x="838273" y="1458597"/>
                  </a:lnTo>
                  <a:lnTo>
                    <a:pt x="1" y="1141352"/>
                  </a:lnTo>
                  <a:lnTo>
                    <a:pt x="1" y="317245"/>
                  </a:lnTo>
                  <a:lnTo>
                    <a:pt x="838273" y="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298" tIns="261263" rIns="227299" bIns="26126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hlinkClick r:id="rId8" action="ppaction://hlinksldjump"/>
                </a:rPr>
                <a:t>Спектральн</a:t>
              </a:r>
              <a:r>
                <a:rPr lang="ru-RU" sz="1200" dirty="0" smtClean="0">
                  <a:hlinkClick r:id="rId8" action="ppaction://hlinksldjump"/>
                </a:rPr>
                <a:t>ый</a:t>
              </a:r>
              <a:r>
                <a:rPr lang="ru-RU" sz="1400" dirty="0" smtClean="0">
                  <a:hlinkClick r:id="rId8" action="ppaction://hlinksldjump"/>
                </a:rPr>
                <a:t> </a:t>
              </a:r>
              <a:r>
                <a:rPr lang="ru-RU" sz="1400" kern="1200" dirty="0" smtClean="0">
                  <a:hlinkClick r:id="rId8" action="ppaction://hlinksldjump"/>
                </a:rPr>
                <a:t>анализ</a:t>
              </a:r>
              <a:endParaRPr lang="ru-RU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45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Механика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81128"/>
          </a:xfrm>
        </p:spPr>
        <p:txBody>
          <a:bodyPr/>
          <a:lstStyle/>
          <a:p>
            <a:r>
              <a:rPr lang="ru-RU" dirty="0" err="1" smtClean="0"/>
              <a:t>Меха́ника</a:t>
            </a:r>
            <a:r>
              <a:rPr lang="ru-RU" dirty="0" smtClean="0"/>
              <a:t>— </a:t>
            </a:r>
            <a:r>
              <a:rPr lang="ru-RU" dirty="0"/>
              <a:t>раздел </a:t>
            </a:r>
            <a:r>
              <a:rPr lang="ru-RU" dirty="0" smtClean="0"/>
              <a:t>физики, изучающий </a:t>
            </a:r>
            <a:r>
              <a:rPr lang="ru-RU" dirty="0"/>
              <a:t>движение материальных тел и взаимодействие между </a:t>
            </a:r>
            <a:r>
              <a:rPr lang="ru-RU" dirty="0" smtClean="0"/>
              <a:t>ними</a:t>
            </a:r>
            <a:r>
              <a:rPr lang="ru-RU" dirty="0"/>
              <a:t>.</a:t>
            </a:r>
          </a:p>
        </p:txBody>
      </p:sp>
      <p:pic>
        <p:nvPicPr>
          <p:cNvPr id="3074" name="Picture 2" descr="C:\Users\user\Desktop\galileo_PisaExp_yapfiles.r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1"/>
            <a:ext cx="2448272" cy="3851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7078"/>
            <a:ext cx="2647585" cy="596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85" y="5157192"/>
            <a:ext cx="2455588" cy="376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3717032"/>
            <a:ext cx="257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Равномерное движение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163680" y="5805264"/>
            <a:ext cx="304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Равнопеременное</a:t>
            </a:r>
            <a:r>
              <a:rPr lang="ru-RU" dirty="0" smtClean="0"/>
              <a:t> </a:t>
            </a:r>
            <a:r>
              <a:rPr lang="ru-RU" i="1" dirty="0" smtClean="0"/>
              <a:t>движение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5807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эксперименты\Груз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9864"/>
            <a:ext cx="749651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TurnArrow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8100392" y="5877272"/>
            <a:ext cx="576064" cy="720080"/>
          </a:xfrm>
          <a:custGeom>
            <a:avLst/>
            <a:gdLst>
              <a:gd name="G0" fmla="+- 0 0 0"/>
              <a:gd name="G1" fmla="+- 5574 0 0"/>
              <a:gd name="G2" fmla="*/ 5574 1 2"/>
              <a:gd name="G3" fmla="*/ 9725 1 2"/>
              <a:gd name="G4" fmla="+- 10800 G3 G2"/>
              <a:gd name="G5" fmla="+- 10800 G3 0"/>
              <a:gd name="G6" fmla="+- G5 G2 0"/>
              <a:gd name="G7" fmla="*/ G6 1 2"/>
              <a:gd name="G8" fmla="+- 9725 0 0"/>
              <a:gd name="G9" fmla="+- 21600 0 5574"/>
              <a:gd name="G10" fmla="+- 21600 0 9725"/>
              <a:gd name="G11" fmla="min G10 8691"/>
              <a:gd name="G12" fmla="+- 8826 0 0"/>
              <a:gd name="G13" fmla="+- 14865 0 5975"/>
              <a:gd name="G14" fmla="+- 14865 0 0"/>
              <a:gd name="G15" fmla="*/ 5574 5842 6110"/>
              <a:gd name="G16" fmla="+- 8826 1350 0"/>
              <a:gd name="G17" fmla="+- 8310 0 G15"/>
              <a:gd name="G18" fmla="*/ G17 G7 8310"/>
              <a:gd name="G19" fmla="+- 5574 G18 0"/>
              <a:gd name="G20" fmla="+- G4 0 G18"/>
              <a:gd name="T0" fmla="*/ 9225 w 21600"/>
              <a:gd name="T1" fmla="*/ 0 h 21600"/>
              <a:gd name="T2" fmla="*/ 2787 w 21600"/>
              <a:gd name="T3" fmla="*/ 21600 h 21600"/>
              <a:gd name="T4" fmla="*/ 9725 w 21600"/>
              <a:gd name="T5" fmla="*/ 8826 h 21600"/>
              <a:gd name="T6" fmla="*/ 15663 w 21600"/>
              <a:gd name="T7" fmla="*/ 14865 h 21600"/>
              <a:gd name="T8" fmla="*/ 21600 w 21600"/>
              <a:gd name="T9" fmla="*/ 8826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G1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3" y="14865"/>
                </a:moveTo>
                <a:lnTo>
                  <a:pt x="21600" y="8826"/>
                </a:lnTo>
                <a:lnTo>
                  <a:pt x="18450" y="8826"/>
                </a:lnTo>
                <a:lnTo>
                  <a:pt x="18450" y="8310"/>
                </a:lnTo>
                <a:cubicBezTo>
                  <a:pt x="18450" y="3721"/>
                  <a:pt x="14320" y="0"/>
                  <a:pt x="9225" y="0"/>
                </a:cubicBezTo>
                <a:cubicBezTo>
                  <a:pt x="4130" y="0"/>
                  <a:pt x="0" y="3799"/>
                  <a:pt x="0" y="8485"/>
                </a:cubicBezTo>
                <a:lnTo>
                  <a:pt x="0" y="21600"/>
                </a:lnTo>
                <a:lnTo>
                  <a:pt x="5574" y="21600"/>
                </a:lnTo>
                <a:lnTo>
                  <a:pt x="5574" y="8310"/>
                </a:lnTo>
                <a:cubicBezTo>
                  <a:pt x="5574" y="6664"/>
                  <a:pt x="7055" y="5330"/>
                  <a:pt x="8882" y="5330"/>
                </a:cubicBezTo>
                <a:lnTo>
                  <a:pt x="9568" y="5330"/>
                </a:lnTo>
                <a:cubicBezTo>
                  <a:pt x="11395" y="5330"/>
                  <a:pt x="12876" y="6664"/>
                  <a:pt x="12876" y="8310"/>
                </a:cubicBezTo>
                <a:lnTo>
                  <a:pt x="12876" y="8826"/>
                </a:lnTo>
                <a:lnTo>
                  <a:pt x="9725" y="8826"/>
                </a:ln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4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796</TotalTime>
  <Words>366</Words>
  <Application>Microsoft Office PowerPoint</Application>
  <PresentationFormat>Экран (4:3)</PresentationFormat>
  <Paragraphs>99</Paragraphs>
  <Slides>29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Паркет</vt:lpstr>
      <vt:lpstr>Цифровые технологии в изучении школьного курса физики </vt:lpstr>
      <vt:lpstr>Руководитель: Ляхов Николай Николаевич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Разделы физики, изучающиеся при исследованиях</vt:lpstr>
      <vt:lpstr>Механика</vt:lpstr>
      <vt:lpstr>Презентация PowerPoint</vt:lpstr>
      <vt:lpstr>Презентация PowerPoint</vt:lpstr>
      <vt:lpstr>Тепловые эффекты</vt:lpstr>
      <vt:lpstr>Презентация PowerPoint</vt:lpstr>
      <vt:lpstr>Электромагнитная индукция</vt:lpstr>
      <vt:lpstr>Презентация PowerPoint</vt:lpstr>
      <vt:lpstr>Презентация PowerPoint</vt:lpstr>
      <vt:lpstr>Презентация PowerPoint</vt:lpstr>
      <vt:lpstr>Введение</vt:lpstr>
      <vt:lpstr>Спектральный анализ</vt:lpstr>
      <vt:lpstr>Презентация PowerPoint</vt:lpstr>
      <vt:lpstr>Презентация PowerPoint</vt:lpstr>
      <vt:lpstr>На основе наших исследований </vt:lpstr>
      <vt:lpstr>  Спектры люминесцентной лампы</vt:lpstr>
      <vt:lpstr>Кристаллизация</vt:lpstr>
      <vt:lpstr>Кристаллизация медного купороса(сернокислой меди)</vt:lpstr>
      <vt:lpstr>Презентация PowerPoint</vt:lpstr>
      <vt:lpstr>Презентация PowerPoint</vt:lpstr>
      <vt:lpstr>                        Радиоактивность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Цифровые технологии в изучении школьного курса физики</dc:title>
  <dc:creator>ученик</dc:creator>
  <cp:lastModifiedBy>Учитель</cp:lastModifiedBy>
  <cp:revision>58</cp:revision>
  <dcterms:created xsi:type="dcterms:W3CDTF">2015-08-14T01:33:23Z</dcterms:created>
  <dcterms:modified xsi:type="dcterms:W3CDTF">2015-08-18T01:34:46Z</dcterms:modified>
</cp:coreProperties>
</file>