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8" r:id="rId2"/>
    <p:sldId id="269" r:id="rId3"/>
    <p:sldId id="275" r:id="rId4"/>
    <p:sldId id="276" r:id="rId5"/>
    <p:sldId id="262" r:id="rId6"/>
    <p:sldId id="279" r:id="rId7"/>
    <p:sldId id="268" r:id="rId8"/>
    <p:sldId id="278" r:id="rId9"/>
    <p:sldId id="274" r:id="rId10"/>
    <p:sldId id="277" r:id="rId11"/>
    <p:sldId id="282" r:id="rId12"/>
    <p:sldId id="266" r:id="rId13"/>
    <p:sldId id="281" r:id="rId14"/>
    <p:sldId id="264" r:id="rId15"/>
    <p:sldId id="272" r:id="rId16"/>
    <p:sldId id="273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ученик" initials="у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2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A8692C8-E80B-4B04-A3A3-810F8EC448BE}" type="datetimeFigureOut">
              <a:rPr lang="ru-RU" smtClean="0"/>
              <a:t>18.08.2016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E1B9C1A-D486-44C5-8A6E-3293973EA9D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hyperlink" Target="&#1041;&#1052;&#1064;/20160814_1024_HMIIF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&#1052;&#1083;&#1072;&#1076;&#1096;&#1072;&#1103;%20&#1075;&#1088;&#1091;&#1087;&#1087;&#1072;%20&#1092;&#1080;&#1079;&#1080;&#1082;&#1080;%20&#1080;%20&#1072;&#1089;&#1090;&#1088;&#1086;&#1085;&#1086;&#1084;&#1080;&#1080;%20&#1087;&#1088;&#1077;&#1076;&#1089;&#1090;&#1072;&#1074;&#1083;&#1103;&#1077;&#1090;.ppt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944" y="1196752"/>
            <a:ext cx="3672123" cy="2664296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 </a:t>
            </a:r>
            <a:r>
              <a:rPr lang="ru-RU" sz="2000" dirty="0" smtClean="0"/>
              <a:t>Младшая </a:t>
            </a:r>
            <a:r>
              <a:rPr lang="ru-RU" sz="2000" dirty="0"/>
              <a:t>группа в составе: </a:t>
            </a:r>
            <a:br>
              <a:rPr lang="ru-RU" sz="2000" dirty="0"/>
            </a:br>
            <a:r>
              <a:rPr lang="ru-RU" sz="2000" dirty="0" err="1"/>
              <a:t>Афонин</a:t>
            </a:r>
            <a:r>
              <a:rPr lang="ru-RU" sz="2000" dirty="0"/>
              <a:t> Виталий ;</a:t>
            </a:r>
            <a:br>
              <a:rPr lang="ru-RU" sz="2000" dirty="0"/>
            </a:br>
            <a:r>
              <a:rPr lang="ru-RU" sz="2000" dirty="0"/>
              <a:t>Гончаров Егор;</a:t>
            </a:r>
            <a:br>
              <a:rPr lang="ru-RU" sz="2000" dirty="0"/>
            </a:br>
            <a:r>
              <a:rPr lang="ru-RU" sz="2000" dirty="0" smtClean="0"/>
              <a:t>Грабельных Даниил</a:t>
            </a:r>
            <a:r>
              <a:rPr lang="ru-RU" sz="2000" dirty="0"/>
              <a:t>;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Зельдич Артём;</a:t>
            </a:r>
            <a:br>
              <a:rPr lang="ru-RU" sz="2000" dirty="0" smtClean="0"/>
            </a:br>
            <a:r>
              <a:rPr lang="ru-RU" sz="2000" dirty="0" err="1" smtClean="0"/>
              <a:t>Санжиев</a:t>
            </a:r>
            <a:r>
              <a:rPr lang="ru-RU" sz="2000" dirty="0" smtClean="0"/>
              <a:t> </a:t>
            </a:r>
            <a:r>
              <a:rPr lang="ru-RU" sz="2000" dirty="0" err="1" smtClean="0"/>
              <a:t>Аюр</a:t>
            </a:r>
            <a:r>
              <a:rPr lang="ru-RU" sz="2000" dirty="0" smtClean="0"/>
              <a:t>; </a:t>
            </a:r>
            <a:br>
              <a:rPr lang="ru-RU" sz="2000" dirty="0" smtClean="0"/>
            </a:br>
            <a:r>
              <a:rPr lang="ru-RU" sz="2000" dirty="0" smtClean="0"/>
              <a:t>Фоменко Ксения</a:t>
            </a:r>
            <a:br>
              <a:rPr lang="ru-RU" sz="2000" dirty="0" smtClean="0"/>
            </a:br>
            <a:r>
              <a:rPr lang="ru-RU" sz="2000" b="1" i="1" dirty="0" smtClean="0"/>
              <a:t>представляют</a:t>
            </a:r>
            <a:r>
              <a:rPr lang="ru-RU" sz="1800" b="1" i="1" dirty="0" smtClean="0"/>
              <a:t>.</a:t>
            </a:r>
            <a:endParaRPr lang="ru-RU" sz="1800" b="1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77" y="1196752"/>
            <a:ext cx="3219082" cy="263379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205720" y="4109431"/>
            <a:ext cx="3048891" cy="210040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911681" y="4725144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 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4509120"/>
            <a:ext cx="70030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Байкальская международная школа. Секция - Физика Астрономия. </a:t>
            </a:r>
            <a:r>
              <a:rPr lang="ru-RU" sz="1600" dirty="0" smtClean="0"/>
              <a:t>Руководители</a:t>
            </a:r>
            <a:r>
              <a:rPr lang="ru-RU" sz="1600" dirty="0" smtClean="0"/>
              <a:t>: </a:t>
            </a:r>
            <a:r>
              <a:rPr lang="ru-RU" sz="1600" dirty="0" smtClean="0"/>
              <a:t>Ляхов Николай Николаевич и Ляхов Павел Николаевич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46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j-lt"/>
              </a:rPr>
              <a:t>ИССЛЕДОВАНИЯ НА ОСНОВЕ ПРОСТЫХ АСТРОНОМИТЕЧЕСКИХ НАБЛЮДЕНИЙ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5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еник\Desktop\физика\20160813_000000_512_HMI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60" y="1189890"/>
            <a:ext cx="5038878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ученик\Desktop\физика\20160814_000000_1024_HMI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79" y="1289971"/>
            <a:ext cx="4942421" cy="42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еник\Desktop\физика\20160815_000000_512_HMII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09" y="1189891"/>
            <a:ext cx="5038880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065" y="76470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Это мы наблюдали в течение нескольких дней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02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Arial" pitchFamily="34" charset="0"/>
              </a:rPr>
              <a:t>Вместе со старшей группой мы участвовали в измерении естественной радиоактивности на железной дороге и в других частях посёлка Танхоя.</a:t>
            </a:r>
            <a:endParaRPr lang="ru-RU" sz="1800" dirty="0">
              <a:latin typeface="Arial" pitchFamily="34" charset="0"/>
            </a:endParaRPr>
          </a:p>
        </p:txBody>
      </p:sp>
      <p:pic>
        <p:nvPicPr>
          <p:cNvPr id="11266" name="Picture 2" descr="F:\DCIM\100OLYMP\P81403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 bwMode="auto">
          <a:xfrm>
            <a:off x="1096011" y="2060848"/>
            <a:ext cx="676089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80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052720" y="4394483"/>
            <a:ext cx="45719" cy="17205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284541"/>
            <a:ext cx="3734284" cy="5400600"/>
          </a:xfrm>
          <a:noFill/>
        </p:spPr>
        <p:txBody>
          <a:bodyPr>
            <a:noAutofit/>
          </a:bodyPr>
          <a:lstStyle/>
          <a:p>
            <a:pPr marL="18288" indent="0">
              <a:buNone/>
            </a:pPr>
            <a:endParaRPr lang="ru-RU" sz="1800" dirty="0" smtClean="0"/>
          </a:p>
          <a:p>
            <a:pPr marL="18288" indent="0">
              <a:buNone/>
            </a:pPr>
            <a:r>
              <a:rPr lang="ru-RU" sz="1800" dirty="0" smtClean="0"/>
              <a:t>Мы использовали   датчики: </a:t>
            </a:r>
            <a:endParaRPr lang="en-US" sz="1800" dirty="0" smtClean="0"/>
          </a:p>
          <a:p>
            <a:pPr marL="304038" indent="-285750">
              <a:buFont typeface="Wingdings" pitchFamily="2" charset="2"/>
              <a:buChar char="Ø"/>
            </a:pPr>
            <a:r>
              <a:rPr lang="ru-RU" sz="1800" dirty="0" smtClean="0"/>
              <a:t>температуры воздуха</a:t>
            </a:r>
            <a:endParaRPr lang="en-US" sz="1800" dirty="0" smtClean="0"/>
          </a:p>
          <a:p>
            <a:pPr marL="304038" indent="-285750">
              <a:buFont typeface="Wingdings" pitchFamily="2" charset="2"/>
              <a:buChar char="Ø"/>
            </a:pPr>
            <a:r>
              <a:rPr lang="ru-RU" sz="1800" dirty="0" smtClean="0"/>
              <a:t>влажности</a:t>
            </a:r>
            <a:endParaRPr lang="en-US" sz="1800" dirty="0" smtClean="0"/>
          </a:p>
          <a:p>
            <a:pPr marL="304038" indent="-285750">
              <a:buFont typeface="Wingdings" pitchFamily="2" charset="2"/>
              <a:buChar char="Ø"/>
            </a:pPr>
            <a:r>
              <a:rPr lang="ru-RU" sz="1800" dirty="0" smtClean="0"/>
              <a:t>магнитного  поля </a:t>
            </a:r>
          </a:p>
          <a:p>
            <a:pPr marL="304038" indent="-285750">
              <a:buFont typeface="Wingdings" pitchFamily="2" charset="2"/>
              <a:buChar char="Ø"/>
            </a:pPr>
            <a:r>
              <a:rPr lang="ru-RU" sz="1800" dirty="0" smtClean="0"/>
              <a:t>Температуру пламени </a:t>
            </a:r>
          </a:p>
          <a:p>
            <a:pPr marL="18288" indent="0">
              <a:buNone/>
            </a:pPr>
            <a:endParaRPr lang="ru-RU" sz="1800" dirty="0" smtClean="0"/>
          </a:p>
          <a:p>
            <a:pPr marL="18288" indent="0">
              <a:buNone/>
            </a:pPr>
            <a:endParaRPr lang="ru-RU" sz="1800" dirty="0" smtClean="0"/>
          </a:p>
          <a:p>
            <a:pPr marL="18288" indent="0">
              <a:buNone/>
            </a:pPr>
            <a:endParaRPr lang="ru-RU" sz="1800" dirty="0"/>
          </a:p>
          <a:p>
            <a:pPr marL="18288" indent="0">
              <a:buNone/>
            </a:pPr>
            <a:r>
              <a:rPr lang="ru-RU" sz="1800" dirty="0" smtClean="0"/>
              <a:t>Датчики изготовлены российской </a:t>
            </a:r>
            <a:r>
              <a:rPr lang="ru-RU" sz="1800" dirty="0" smtClean="0"/>
              <a:t>компанией «</a:t>
            </a:r>
            <a:r>
              <a:rPr lang="ru-RU" sz="1800" dirty="0" smtClean="0"/>
              <a:t>Научные развлечения». 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68" y="1201271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68" y="3717032"/>
            <a:ext cx="3810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20688"/>
            <a:ext cx="7472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В условиях лаборатории ознакомились с помощью цифровых датчиков с разными видами </a:t>
            </a:r>
            <a:r>
              <a:rPr lang="ru-RU" dirty="0" smtClean="0"/>
              <a:t>измерения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2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ученик\Desktop\физика\IMG_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6128"/>
            <a:ext cx="6495540" cy="487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817583"/>
            <a:ext cx="6944652" cy="59519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Arial" pitchFamily="34" charset="0"/>
              </a:rPr>
              <a:t>Результаты измерений наблюдали на мониторе </a:t>
            </a:r>
            <a:r>
              <a:rPr lang="ru-RU" sz="1800" dirty="0" err="1" smtClean="0">
                <a:latin typeface="Arial" pitchFamily="34" charset="0"/>
              </a:rPr>
              <a:t>нетбука</a:t>
            </a:r>
            <a:endParaRPr lang="ru-RU" sz="1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0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2407" y="4653136"/>
            <a:ext cx="7344816" cy="1706488"/>
          </a:xfrm>
        </p:spPr>
        <p:txBody>
          <a:bodyPr>
            <a:normAutofit/>
          </a:bodyPr>
          <a:lstStyle/>
          <a:p>
            <a:r>
              <a:rPr lang="ru-RU" sz="1800" b="1" i="1" dirty="0" smtClean="0"/>
              <a:t>Наша группа предлагает построить </a:t>
            </a:r>
            <a:r>
              <a:rPr lang="ru-RU" sz="1800" b="1" i="1" dirty="0" smtClean="0"/>
              <a:t>подобные </a:t>
            </a:r>
            <a:r>
              <a:rPr lang="ru-RU" sz="1800" b="1" i="1" dirty="0" smtClean="0"/>
              <a:t>солнечные часы </a:t>
            </a:r>
            <a:r>
              <a:rPr lang="ru-RU" sz="1800" b="1" i="1" dirty="0" smtClean="0"/>
              <a:t>на центральной дорожке </a:t>
            </a:r>
            <a:r>
              <a:rPr lang="ru-RU" sz="1800" b="1" i="1" dirty="0" smtClean="0"/>
              <a:t>лесопитомника</a:t>
            </a:r>
            <a:r>
              <a:rPr lang="ru-RU" sz="1800" b="1" i="1" dirty="0" smtClean="0"/>
              <a:t>. Считаем, что они послужат прекрасным дополнением к его оформлению</a:t>
            </a:r>
            <a:endParaRPr lang="ru-RU" sz="1800" b="1" i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flipH="1">
            <a:off x="11340751" y="692697"/>
            <a:ext cx="45719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1" name="Picture 3" descr="C:\Users\ученик\Desktop\физика\sun-dial-lond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32" y="924210"/>
            <a:ext cx="3488392" cy="25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еник\Desktop\физика\фото доп\IMG_1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15" y="836712"/>
            <a:ext cx="3649593" cy="26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Солнечные часы своими рука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28575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50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202485"/>
          </a:xfrm>
          <a:solidFill>
            <a:schemeClr val="accent1"/>
          </a:solidFill>
        </p:spPr>
        <p:txBody>
          <a:bodyPr/>
          <a:lstStyle/>
          <a:p>
            <a:r>
              <a:rPr lang="ru-RU" b="1" dirty="0" smtClean="0"/>
              <a:t>Выводы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08489" y="1700808"/>
            <a:ext cx="68157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Мы познакомились с устройствами для изучения физики и астрономии (телескоп, датчики измерения влажности, измерения температуры, воздуха и т.д.), </a:t>
            </a:r>
            <a:r>
              <a:rPr lang="ru-RU" i="1" dirty="0" smtClean="0"/>
              <a:t> </a:t>
            </a:r>
            <a:r>
              <a:rPr lang="ru-RU" i="1" dirty="0" smtClean="0"/>
              <a:t>проектировали некоторые части аппаратного комплекса. Всё это мы сделали всего лишь за неделю</a:t>
            </a:r>
            <a:r>
              <a:rPr lang="ru-RU" i="1" dirty="0"/>
              <a:t>. </a:t>
            </a:r>
            <a:endParaRPr lang="ru-RU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Длина </a:t>
            </a:r>
            <a:r>
              <a:rPr lang="ru-RU" i="1" dirty="0"/>
              <a:t>тени за 2 дня </a:t>
            </a:r>
            <a:r>
              <a:rPr lang="ru-RU" i="1" dirty="0" smtClean="0"/>
              <a:t>увеличилась, что означает – высота Солнца над горизонтом уменьшилась</a:t>
            </a:r>
            <a:endParaRPr lang="ru-RU" i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С </a:t>
            </a:r>
            <a:r>
              <a:rPr lang="ru-RU" i="1" dirty="0"/>
              <a:t>помощью горизонтальных солнечных часов </a:t>
            </a:r>
            <a:r>
              <a:rPr lang="ru-RU" i="1" dirty="0" smtClean="0"/>
              <a:t> обнаружено, </a:t>
            </a:r>
            <a:r>
              <a:rPr lang="ru-RU" i="1" dirty="0"/>
              <a:t>что самая короткая тень проходит примерно в 13.00</a:t>
            </a:r>
            <a:r>
              <a:rPr lang="ru-RU" i="1" dirty="0" smtClean="0"/>
              <a:t>. Это и будет полуденная линия.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i="1" dirty="0" smtClean="0"/>
              <a:t>По наблюдениям солнечных пятен обнаружили</a:t>
            </a:r>
            <a:r>
              <a:rPr lang="ru-RU" i="1" dirty="0"/>
              <a:t>, что пятна перемещаются по диску С</a:t>
            </a:r>
            <a:r>
              <a:rPr lang="ru-RU" i="1" dirty="0" smtClean="0"/>
              <a:t>олнца</a:t>
            </a:r>
            <a:r>
              <a:rPr lang="ru-RU" i="1" dirty="0"/>
              <a:t>. </a:t>
            </a:r>
            <a:r>
              <a:rPr lang="ru-RU" i="1" dirty="0" smtClean="0"/>
              <a:t>Это означает, что Солнце вращается со скоростью примерно </a:t>
            </a:r>
            <a:r>
              <a:rPr lang="ru-RU" i="1" dirty="0"/>
              <a:t>13-14 градусов в сутки. </a:t>
            </a:r>
            <a:r>
              <a:rPr lang="ru-RU" i="1" dirty="0" smtClean="0"/>
              <a:t>И </a:t>
            </a:r>
            <a:r>
              <a:rPr lang="ru-RU" i="1" dirty="0"/>
              <a:t>тем самым мы повторили открытие </a:t>
            </a:r>
            <a:r>
              <a:rPr lang="ru-RU" i="1" dirty="0" smtClean="0"/>
              <a:t>великого Г</a:t>
            </a:r>
            <a:r>
              <a:rPr lang="ru-RU" i="1" dirty="0"/>
              <a:t>. Галилея.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867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05932" y="2050692"/>
            <a:ext cx="58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Электронные источники:</a:t>
            </a:r>
          </a:p>
          <a:p>
            <a:r>
              <a:rPr lang="ru-RU" sz="2000" dirty="0" smtClean="0"/>
              <a:t>1. </a:t>
            </a:r>
            <a:r>
              <a:rPr lang="en-US" sz="2000" dirty="0" smtClean="0"/>
              <a:t>https</a:t>
            </a:r>
            <a:r>
              <a:rPr lang="en-US" sz="2000" dirty="0"/>
              <a:t>://ru.wikipedia.org/wiki/</a:t>
            </a:r>
            <a:r>
              <a:rPr lang="ru-RU" sz="2000" dirty="0" err="1"/>
              <a:t>Солнечные_часы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25450" y="2767756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</a:t>
            </a:r>
            <a:r>
              <a:rPr lang="ru-RU" sz="2000" dirty="0" smtClean="0"/>
              <a:t>. </a:t>
            </a:r>
            <a:r>
              <a:rPr lang="en-US" sz="2000" dirty="0" smtClean="0"/>
              <a:t>http</a:t>
            </a:r>
            <a:r>
              <a:rPr lang="en-US" sz="2000" dirty="0"/>
              <a:t>://i-survive.ru/solnechnie-chasi-svoimi-rukami.html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3944" y="3167866"/>
            <a:ext cx="5670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</a:t>
            </a:r>
            <a:r>
              <a:rPr lang="en-US" sz="2000" dirty="0" smtClean="0"/>
              <a:t>http</a:t>
            </a:r>
            <a:r>
              <a:rPr lang="en-US" sz="2000" dirty="0"/>
              <a:t>://kartonkino.ru/igrushki-dlya-detey-svoimi-rukami/solnechnyie-chasyi-svoimi-rukami-master-klass</a:t>
            </a:r>
            <a:r>
              <a:rPr lang="en-US" dirty="0"/>
              <a:t>/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41639" y="4201710"/>
            <a:ext cx="5670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4. </a:t>
            </a:r>
            <a:r>
              <a:rPr lang="en-US" sz="2000" dirty="0" smtClean="0"/>
              <a:t>http</a:t>
            </a:r>
            <a:r>
              <a:rPr lang="en-US" sz="2000" dirty="0"/>
              <a:t>://sundials.ru/uznat-bolshe/kak-ustroeny-solnechnye-chasy/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05930" y="4929493"/>
            <a:ext cx="5680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</a:t>
            </a:r>
            <a:r>
              <a:rPr lang="en-US" sz="2000" dirty="0" smtClean="0"/>
              <a:t>http</a:t>
            </a:r>
            <a:r>
              <a:rPr lang="en-US" sz="2000" dirty="0"/>
              <a:t>://house-help.info/kak-sdelat-solnechnye-chasy-svoimi-rukami/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909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013176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внимание.   </a:t>
            </a:r>
            <a:br>
              <a:rPr lang="ru-RU" dirty="0" smtClean="0"/>
            </a:br>
            <a:r>
              <a:rPr lang="ru-RU" dirty="0" smtClean="0"/>
              <a:t>До новых встреч!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64704"/>
            <a:ext cx="4876800" cy="3657600"/>
          </a:xfrm>
        </p:spPr>
      </p:pic>
      <p:graphicFrame>
        <p:nvGraphicFramePr>
          <p:cNvPr id="2" name="Объект 1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533167"/>
              </p:ext>
            </p:extLst>
          </p:nvPr>
        </p:nvGraphicFramePr>
        <p:xfrm>
          <a:off x="755576" y="4581128"/>
          <a:ext cx="14335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Объект упаковщика для оболочки" showAsIcon="1" r:id="rId5" imgW="2165684" imgH="644893" progId="Package">
                  <p:embed/>
                </p:oleObj>
              </mc:Choice>
              <mc:Fallback>
                <p:oleObj name="Объект упаковщика для оболочки" showAsIcon="1" r:id="rId5" imgW="2165684" imgH="644893" progId="Package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581128"/>
                        <a:ext cx="14335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89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ru-RU" b="1" dirty="0" smtClean="0"/>
              <a:t>Цель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971600" y="2204864"/>
            <a:ext cx="7488832" cy="388843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+mj-lt"/>
              </a:rPr>
              <a:t>Восполнить знания по астрономии.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+mj-lt"/>
              </a:rPr>
              <a:t>Познакомиться с разными аспектами робототехники и видами датчиков.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 smtClean="0">
                <a:latin typeface="+mj-lt"/>
              </a:rPr>
              <a:t>Осуществить простейшие наблюдения за Солнцем и окружающей средой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55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9"/>
            <a:ext cx="6965245" cy="86409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солнечные часы</a:t>
            </a:r>
            <a:r>
              <a:rPr lang="en-US" dirty="0" smtClean="0"/>
              <a:t>?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599" y="2348880"/>
            <a:ext cx="71161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latin typeface="+mj-lt"/>
              </a:rPr>
              <a:t>Со́лнечные</a:t>
            </a:r>
            <a:r>
              <a:rPr lang="ru-RU" i="1" dirty="0">
                <a:latin typeface="+mj-lt"/>
              </a:rPr>
              <a:t> часы́ — устройство для определения времени по изменению длины тени от гномона и её движению по циферблату. Появление этих часов связано с моментом, когда человек осознал взаимосвязь между длиной и положением солнечной тени от тех или иных предметов и положением Солнца на небе.</a:t>
            </a:r>
          </a:p>
          <a:p>
            <a:r>
              <a:rPr lang="ru-RU" i="1" dirty="0">
                <a:latin typeface="+mj-lt"/>
              </a:rPr>
              <a:t>Пользоваться солнечными часами можно только днём при ясном небе или при лёгкой облачности, не мешающей образованию чёткой тени.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22" y="592231"/>
            <a:ext cx="6965245" cy="1202485"/>
          </a:xfrm>
          <a:solidFill>
            <a:schemeClr val="accent4"/>
          </a:solidFill>
        </p:spPr>
        <p:txBody>
          <a:bodyPr/>
          <a:lstStyle/>
          <a:p>
            <a:r>
              <a:rPr lang="ru-RU" dirty="0" smtClean="0"/>
              <a:t>Типы солнечных часов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71525" y="1772816"/>
            <a:ext cx="75608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1</a:t>
            </a:r>
            <a:r>
              <a:rPr lang="ru-RU" b="1" dirty="0" smtClean="0">
                <a:solidFill>
                  <a:srgbClr val="C00000"/>
                </a:solidFill>
              </a:rPr>
              <a:t>. Экваториальные</a:t>
            </a:r>
            <a:r>
              <a:rPr lang="ru-RU" i="1" dirty="0"/>
              <a:t>. Их циферблат </a:t>
            </a:r>
            <a:r>
              <a:rPr lang="ru-RU" i="1" dirty="0" smtClean="0"/>
              <a:t>расположен параллельно небесному </a:t>
            </a:r>
            <a:r>
              <a:rPr lang="ru-RU" i="1" dirty="0"/>
              <a:t>экватору, а та часть, которая отбрасывает тень </a:t>
            </a:r>
            <a:r>
              <a:rPr lang="ru-RU" i="1" dirty="0" smtClean="0"/>
              <a:t>в </a:t>
            </a:r>
            <a:r>
              <a:rPr lang="ru-RU" i="1" dirty="0"/>
              <a:t>виде металлического стержня параллельна земной оси. </a:t>
            </a:r>
            <a:endParaRPr lang="ru-RU" i="1" dirty="0" smtClean="0"/>
          </a:p>
          <a:p>
            <a:r>
              <a:rPr lang="ru-RU" i="1" dirty="0" smtClean="0"/>
              <a:t>2. </a:t>
            </a:r>
            <a:r>
              <a:rPr lang="ru-RU" b="1" dirty="0" smtClean="0">
                <a:solidFill>
                  <a:srgbClr val="C00000"/>
                </a:solidFill>
              </a:rPr>
              <a:t>Горизонтальные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  <a:r>
              <a:rPr lang="ru-RU" i="1" dirty="0"/>
              <a:t>В них плоскость </a:t>
            </a:r>
            <a:r>
              <a:rPr lang="ru-RU" i="1" dirty="0" smtClean="0"/>
              <a:t>параллельна </a:t>
            </a:r>
            <a:r>
              <a:rPr lang="ru-RU" i="1" dirty="0"/>
              <a:t>горизонту, а гномон выполнен в виде треугольника, со стороной наклоненной к плоскости циферблата на угол, равный географической широте данной местности. Направлена стрелка на север, а деления на сектора (часы) производятся по формуле. </a:t>
            </a:r>
            <a:endParaRPr lang="ru-RU" i="1" dirty="0" smtClean="0"/>
          </a:p>
          <a:p>
            <a:r>
              <a:rPr lang="ru-RU" i="1" dirty="0" smtClean="0"/>
              <a:t>3. </a:t>
            </a:r>
            <a:r>
              <a:rPr lang="ru-RU" b="1" dirty="0" smtClean="0">
                <a:solidFill>
                  <a:srgbClr val="C00000"/>
                </a:solidFill>
              </a:rPr>
              <a:t>Вертикальные</a:t>
            </a:r>
            <a:r>
              <a:rPr lang="ru-RU" i="1" dirty="0"/>
              <a:t>. Их циферблат расположен вертикально и размещается на </a:t>
            </a:r>
            <a:r>
              <a:rPr lang="ru-RU" i="1" dirty="0" smtClean="0"/>
              <a:t>стенах </a:t>
            </a:r>
            <a:r>
              <a:rPr lang="ru-RU" i="1" dirty="0"/>
              <a:t>зданий, столбах, заборах и других вертикальных плоскостях. </a:t>
            </a:r>
          </a:p>
        </p:txBody>
      </p:sp>
    </p:spTree>
    <p:extLst>
      <p:ext uri="{BB962C8B-B14F-4D97-AF65-F5344CB8AC3E}">
        <p14:creationId xmlns:p14="http://schemas.microsoft.com/office/powerpoint/2010/main" val="8987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2748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ученик\Desktop\физика\sun-dial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75599"/>
            <a:ext cx="4445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ученик\Desktop\физика\sun-dial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76" y="538044"/>
            <a:ext cx="561432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ученик\Desktop\физика\sun-dial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4407701" cy="329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ученик\Desktop\физика\sun-dial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" y="542588"/>
            <a:ext cx="3317114" cy="249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ученик\Desktop\физика\sun-dial-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" y="3039902"/>
            <a:ext cx="3621691" cy="211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ученик\Desktop\физика\sun-dial-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24" y="1124744"/>
            <a:ext cx="5196154" cy="44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611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орядок изготовления </a:t>
            </a:r>
            <a:r>
              <a:rPr lang="ru-RU" dirty="0" smtClean="0"/>
              <a:t>экваториальных солнечных часов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15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БМШ\IMG_11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4" r="1" b="17556"/>
          <a:stretch/>
        </p:blipFill>
        <p:spPr bwMode="auto">
          <a:xfrm>
            <a:off x="539552" y="1340768"/>
            <a:ext cx="7799529" cy="471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840760" cy="93610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Вот что у нас </a:t>
            </a:r>
            <a:r>
              <a:rPr lang="ru-RU" sz="3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получилось</a:t>
            </a:r>
            <a:endParaRPr lang="ru-RU" sz="3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ученик\Desktop\физика\фото доп\IMG_1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3" y="922584"/>
            <a:ext cx="7969833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ученик\Desktop\физика\фото доп\IMG_11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" t="3225" r="1170" b="13291"/>
          <a:stretch/>
        </p:blipFill>
        <p:spPr bwMode="auto">
          <a:xfrm>
            <a:off x="735684" y="3501008"/>
            <a:ext cx="7672631" cy="27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836712"/>
            <a:ext cx="8676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 изготовлении горизонтальных солнечных часов в качестве гномона использовали пик на воротах лесопитомника.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Куда </a:t>
            </a:r>
            <a:r>
              <a:rPr lang="ru-RU" dirty="0" smtClean="0">
                <a:solidFill>
                  <a:schemeClr val="bg1"/>
                </a:solidFill>
              </a:rPr>
              <a:t>падает тень иглы там мы и </a:t>
            </a:r>
            <a:r>
              <a:rPr lang="ru-RU" dirty="0" smtClean="0">
                <a:solidFill>
                  <a:schemeClr val="bg1"/>
                </a:solidFill>
              </a:rPr>
              <a:t>отмечали </a:t>
            </a:r>
            <a:r>
              <a:rPr lang="ru-RU" dirty="0" smtClean="0">
                <a:solidFill>
                  <a:schemeClr val="bg1"/>
                </a:solidFill>
              </a:rPr>
              <a:t>каждый час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 flipV="1">
            <a:off x="11556774" y="1340768"/>
            <a:ext cx="72009" cy="7200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 rot="10800000" flipV="1">
            <a:off x="899592" y="908720"/>
            <a:ext cx="7344816" cy="410445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1800" dirty="0" smtClean="0"/>
              <a:t>Мы делали </a:t>
            </a:r>
            <a:r>
              <a:rPr lang="ru-RU" sz="1800" dirty="0" smtClean="0"/>
              <a:t>отметки каждый час, начиная с 10:00 </a:t>
            </a:r>
            <a:r>
              <a:rPr lang="ru-RU" sz="1800" dirty="0" smtClean="0"/>
              <a:t>по 17:00 часов</a:t>
            </a:r>
            <a:r>
              <a:rPr lang="ru-RU" sz="1800" dirty="0" smtClean="0"/>
              <a:t>, На </a:t>
            </a:r>
            <a:r>
              <a:rPr lang="ru-RU" sz="1800" dirty="0" smtClean="0"/>
              <a:t>следующий день мы провели линии   и </a:t>
            </a:r>
            <a:r>
              <a:rPr lang="ru-RU" sz="1800" dirty="0" smtClean="0"/>
              <a:t>получилось </a:t>
            </a:r>
          </a:p>
          <a:p>
            <a:pPr marL="18288" indent="0" algn="ctr">
              <a:buNone/>
            </a:pPr>
            <a:r>
              <a:rPr lang="ru-RU" sz="1800" dirty="0" smtClean="0"/>
              <a:t>Вот так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1027" name="Picture 3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075984" cy="39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7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7"/>
            <a:ext cx="6965245" cy="576065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Наши наблюдения 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196752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+mj-lt"/>
              </a:rPr>
              <a:t>На </a:t>
            </a:r>
            <a:r>
              <a:rPr lang="ru-RU" dirty="0" smtClean="0">
                <a:latin typeface="+mj-lt"/>
              </a:rPr>
              <a:t>телескопе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Nextstar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130 SLT </a:t>
            </a:r>
            <a:r>
              <a:rPr lang="ru-RU" dirty="0" smtClean="0">
                <a:latin typeface="+mj-lt"/>
              </a:rPr>
              <a:t>провели наблюдения солнечных пятен в течение нескольких дней. Для наблюдения использовали специальный солнечный фильтр, который мы изготовили сами ( т.к. наблюдать за Солнцем без него очень опасно!) </a:t>
            </a:r>
            <a:endParaRPr lang="en-US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+mj-lt"/>
            </a:endParaRPr>
          </a:p>
          <a:p>
            <a:endParaRPr lang="ru-RU" dirty="0" smtClean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8194" name="Picture 2" descr="C:\Users\ученик\Desktop\физика\IMG_11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8" r="12624"/>
          <a:stretch/>
        </p:blipFill>
        <p:spPr bwMode="auto">
          <a:xfrm rot="16200000">
            <a:off x="2750323" y="2627436"/>
            <a:ext cx="3733079" cy="32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820</TotalTime>
  <Words>495</Words>
  <Application>Microsoft Office PowerPoint</Application>
  <PresentationFormat>Экран (4:3)</PresentationFormat>
  <Paragraphs>54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Кнопка</vt:lpstr>
      <vt:lpstr>Объект упаковщика для оболочки</vt:lpstr>
      <vt:lpstr> Младшая группа в составе:  Афонин Виталий ; Гончаров Егор; Грабельных Даниил;  Зельдич Артём; Санжиев Аюр;  Фоменко Ксения представляют.</vt:lpstr>
      <vt:lpstr>Цель</vt:lpstr>
      <vt:lpstr>Что такое солнечные часы?  </vt:lpstr>
      <vt:lpstr>Типы солнечных часов</vt:lpstr>
      <vt:lpstr>Презентация PowerPoint</vt:lpstr>
      <vt:lpstr>Вот что у нас получилось</vt:lpstr>
      <vt:lpstr>Презентация PowerPoint</vt:lpstr>
      <vt:lpstr>Презентация PowerPoint</vt:lpstr>
      <vt:lpstr>Наши наблюдения  </vt:lpstr>
      <vt:lpstr>Презентация PowerPoint</vt:lpstr>
      <vt:lpstr>Вместе со старшей группой мы участвовали в измерении естественной радиоактивности на железной дороге и в других частях посёлка Танхоя.</vt:lpstr>
      <vt:lpstr>Презентация PowerPoint</vt:lpstr>
      <vt:lpstr>Результаты измерений наблюдали на мониторе нетбука</vt:lpstr>
      <vt:lpstr>Наша группа предлагает построить подобные солнечные часы на центральной дорожке лесопитомника. Считаем, что они послужат прекрасным дополнением к его оформлению</vt:lpstr>
      <vt:lpstr>Выводы</vt:lpstr>
      <vt:lpstr>Источники</vt:lpstr>
      <vt:lpstr>Спасибо за внимание.    До новых встреч!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Младшая группа физики и астрономии представляет.</dc:title>
  <dc:creator>ученик</dc:creator>
  <cp:lastModifiedBy>ученик</cp:lastModifiedBy>
  <cp:revision>79</cp:revision>
  <dcterms:created xsi:type="dcterms:W3CDTF">2016-08-16T01:41:01Z</dcterms:created>
  <dcterms:modified xsi:type="dcterms:W3CDTF">2016-08-18T01:56:30Z</dcterms:modified>
</cp:coreProperties>
</file>