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1"/>
  </p:handoutMasterIdLst>
  <p:sldIdLst>
    <p:sldId id="256" r:id="rId2"/>
    <p:sldId id="269" r:id="rId3"/>
    <p:sldId id="257" r:id="rId4"/>
    <p:sldId id="262" r:id="rId5"/>
    <p:sldId id="258" r:id="rId6"/>
    <p:sldId id="259" r:id="rId7"/>
    <p:sldId id="260" r:id="rId8"/>
    <p:sldId id="273" r:id="rId9"/>
    <p:sldId id="274" r:id="rId10"/>
    <p:sldId id="275" r:id="rId11"/>
    <p:sldId id="261" r:id="rId12"/>
    <p:sldId id="263" r:id="rId13"/>
    <p:sldId id="264" r:id="rId14"/>
    <p:sldId id="265" r:id="rId15"/>
    <p:sldId id="279" r:id="rId16"/>
    <p:sldId id="271" r:id="rId17"/>
    <p:sldId id="278" r:id="rId18"/>
    <p:sldId id="277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95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5C15C-15A3-49E4-B761-B4A16D0AFBF1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BAD92-F910-43EC-9F6D-8932DF5C32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72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640960" cy="1360562"/>
          </a:xfrm>
        </p:spPr>
        <p:txBody>
          <a:bodyPr/>
          <a:lstStyle/>
          <a:p>
            <a:r>
              <a:rPr lang="ru-RU" sz="3200" dirty="0" smtClean="0"/>
              <a:t>Сорные растения на экологической тропе в охранной зоне Байкальского заповедника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401566"/>
            <a:ext cx="5148064" cy="356571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Работу выполнили</a:t>
            </a:r>
            <a:r>
              <a:rPr lang="ru-RU" dirty="0"/>
              <a:t>:  </a:t>
            </a:r>
            <a:br>
              <a:rPr lang="ru-RU" dirty="0"/>
            </a:br>
            <a:r>
              <a:rPr lang="ru-RU" dirty="0"/>
              <a:t>Антонова Виктория (ЧОУ Школа-интернат </a:t>
            </a:r>
            <a:r>
              <a:rPr lang="ru-RU" dirty="0" smtClean="0"/>
              <a:t>№ 21 </a:t>
            </a:r>
            <a:r>
              <a:rPr lang="ru-RU" dirty="0"/>
              <a:t>ОАО «РЖД</a:t>
            </a:r>
            <a:r>
              <a:rPr lang="ru-RU" dirty="0" smtClean="0"/>
              <a:t>», п</a:t>
            </a:r>
            <a:r>
              <a:rPr lang="ru-RU" dirty="0"/>
              <a:t>. Танхой)</a:t>
            </a:r>
          </a:p>
          <a:p>
            <a:r>
              <a:rPr lang="ru-RU" dirty="0"/>
              <a:t>Евдокимова Василиса (Школа </a:t>
            </a:r>
            <a:r>
              <a:rPr lang="ru-RU" dirty="0" smtClean="0"/>
              <a:t>№ 170 </a:t>
            </a:r>
            <a:r>
              <a:rPr lang="ru-RU" dirty="0"/>
              <a:t>им. А.П. </a:t>
            </a:r>
            <a:r>
              <a:rPr lang="ru-RU" dirty="0" smtClean="0"/>
              <a:t>Чехова, </a:t>
            </a:r>
            <a:r>
              <a:rPr lang="ru-RU" dirty="0"/>
              <a:t>г. Москва)</a:t>
            </a:r>
          </a:p>
          <a:p>
            <a:r>
              <a:rPr lang="ru-RU" dirty="0" smtClean="0"/>
              <a:t>Маслов Илья (ЧОУ Школа-интернат № 23  ОАО «РЖД», г. </a:t>
            </a:r>
            <a:r>
              <a:rPr lang="ru-RU" dirty="0" err="1" smtClean="0"/>
              <a:t>Слюдянка</a:t>
            </a:r>
            <a:r>
              <a:rPr lang="ru-RU" dirty="0" smtClean="0"/>
              <a:t>)</a:t>
            </a:r>
          </a:p>
          <a:p>
            <a:r>
              <a:rPr lang="ru-RU" dirty="0" err="1"/>
              <a:t>Ниазбаева</a:t>
            </a:r>
            <a:r>
              <a:rPr lang="ru-RU" dirty="0"/>
              <a:t> Альбина (Школа № </a:t>
            </a:r>
            <a:r>
              <a:rPr lang="ru-RU" dirty="0" smtClean="0"/>
              <a:t>171, </a:t>
            </a:r>
            <a:r>
              <a:rPr lang="ru-RU" dirty="0"/>
              <a:t>г. Москва )</a:t>
            </a:r>
          </a:p>
          <a:p>
            <a:r>
              <a:rPr lang="ru-RU" dirty="0" err="1" smtClean="0"/>
              <a:t>Никитевич</a:t>
            </a:r>
            <a:r>
              <a:rPr lang="ru-RU" dirty="0" smtClean="0"/>
              <a:t> Алексей (</a:t>
            </a:r>
            <a:r>
              <a:rPr lang="ru-RU" dirty="0"/>
              <a:t>ЧОУ </a:t>
            </a:r>
            <a:r>
              <a:rPr lang="ru-RU" dirty="0" smtClean="0"/>
              <a:t>Школа-интернат № 24  ОАО «РЖД», г. Тайшет)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Руководитель: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Гамова  Наталья Сергеевна</a:t>
            </a:r>
          </a:p>
          <a:p>
            <a:r>
              <a:rPr lang="ru-RU" dirty="0" smtClean="0"/>
              <a:t>(Байкальский Государственный природный биосферный заповедник)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2693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БАЙКАЛЬСКАЯ    МЕЖДУНАРОДНАЯ    ШКОЛА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6205954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Танхой – 2015 </a:t>
            </a:r>
            <a:endParaRPr lang="ru-RU" b="1" dirty="0"/>
          </a:p>
        </p:txBody>
      </p:sp>
      <p:pic>
        <p:nvPicPr>
          <p:cNvPr id="1026" name="Picture 2" descr="C:\Users\user\Desktop\IMG_0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1566"/>
            <a:ext cx="3546391" cy="3546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94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453"/>
            <a:ext cx="8352928" cy="673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81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414"/>
            <a:ext cx="8468693" cy="647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63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2088232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effectLst/>
              </a:rPr>
              <a:t>Ветреница (</a:t>
            </a:r>
            <a:r>
              <a:rPr lang="ru-RU" dirty="0" err="1">
                <a:effectLst/>
              </a:rPr>
              <a:t>Арсеньевия</a:t>
            </a:r>
            <a:r>
              <a:rPr lang="ru-RU" dirty="0">
                <a:effectLst/>
              </a:rPr>
              <a:t>) байкальская – КК </a:t>
            </a:r>
            <a:r>
              <a:rPr lang="ru-RU" dirty="0" smtClean="0">
                <a:effectLst/>
              </a:rPr>
              <a:t>РФ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ru-RU" dirty="0" err="1" smtClean="0">
                <a:effectLst/>
              </a:rPr>
              <a:t>Гроздовник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многораздельный КК </a:t>
            </a:r>
            <a:r>
              <a:rPr lang="ru-RU" dirty="0" smtClean="0">
                <a:effectLst/>
              </a:rPr>
              <a:t>Бурятии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ru-RU" dirty="0" err="1" smtClean="0">
                <a:effectLst/>
              </a:rPr>
              <a:t>Ореоптерис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горный КК </a:t>
            </a:r>
            <a:r>
              <a:rPr lang="ru-RU" dirty="0" smtClean="0">
                <a:effectLst/>
              </a:rPr>
              <a:t>Бурятии</a:t>
            </a:r>
          </a:p>
          <a:p>
            <a:pPr marL="18288" indent="0">
              <a:buNone/>
            </a:pPr>
            <a:r>
              <a:rPr lang="ru-RU" dirty="0" err="1">
                <a:effectLst/>
              </a:rPr>
              <a:t>Голубоглазка</a:t>
            </a:r>
            <a:r>
              <a:rPr lang="ru-RU" dirty="0">
                <a:effectLst/>
              </a:rPr>
              <a:t> северная КК </a:t>
            </a:r>
            <a:r>
              <a:rPr lang="ru-RU" dirty="0" smtClean="0">
                <a:effectLst/>
              </a:rPr>
              <a:t>Бурятии (2003 г., сейчас исключена)</a:t>
            </a:r>
            <a:endParaRPr lang="ru-RU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4712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Редкие виды</a:t>
            </a:r>
            <a:endParaRPr lang="ru-RU" dirty="0"/>
          </a:p>
        </p:txBody>
      </p:sp>
      <p:pic>
        <p:nvPicPr>
          <p:cNvPr id="3076" name="Picture 4" descr="E:\моё\Байкал 2013\мои фотографии\16.08. дср\IMG_778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2530475" cy="3881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моё\Байкал 2013\мои фотографии\21.07. на водопад\IMG_001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67" y="2780928"/>
            <a:ext cx="2394168" cy="2899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моё\Байкал 2010\мои фото\голубоглазка северная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88" t="25822" r="28780" b="34613"/>
          <a:stretch/>
        </p:blipFill>
        <p:spPr bwMode="auto">
          <a:xfrm>
            <a:off x="7254200" y="4663439"/>
            <a:ext cx="1905000" cy="2194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моё\Байкал 2010\мои фото\ветреница бакальская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33" t="6636" r="14357" b="23796"/>
          <a:stretch/>
        </p:blipFill>
        <p:spPr bwMode="auto">
          <a:xfrm>
            <a:off x="0" y="3647225"/>
            <a:ext cx="2880361" cy="2148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09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43800" cy="914400"/>
          </a:xfrm>
        </p:spPr>
        <p:txBody>
          <a:bodyPr/>
          <a:lstStyle/>
          <a:p>
            <a:r>
              <a:rPr lang="ru-RU" sz="2400" dirty="0" smtClean="0"/>
              <a:t>Количество видов сорных растений на точках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" y="188640"/>
            <a:ext cx="909813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40" y="5733256"/>
            <a:ext cx="893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мере продвижения от начала  тропы к р. Осиновка постепенно уменьшается доля рудеральных видов на точках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893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2492896"/>
            <a:ext cx="6096000" cy="3657599"/>
          </a:xfrm>
        </p:spPr>
        <p:txBody>
          <a:bodyPr/>
          <a:lstStyle/>
          <a:p>
            <a:r>
              <a:rPr lang="ru-RU" dirty="0" smtClean="0"/>
              <a:t>Отметить те, которые есть только в посёлке</a:t>
            </a:r>
          </a:p>
          <a:p>
            <a:pPr marL="18288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" y="0"/>
            <a:ext cx="8850234" cy="566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670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15 видов </a:t>
            </a:r>
            <a:r>
              <a:rPr lang="ru-RU" sz="2400" dirty="0" smtClean="0"/>
              <a:t>рудеральной группы встретились </a:t>
            </a:r>
            <a:r>
              <a:rPr lang="ru-RU" sz="2400" dirty="0"/>
              <a:t>на 2 точках и 24 вида встретились на 1 точке, из них 23 - только в посёлке (и череда - в луже по тропе)</a:t>
            </a:r>
          </a:p>
        </p:txBody>
      </p:sp>
    </p:spTree>
    <p:extLst>
      <p:ext uri="{BB962C8B-B14F-4D97-AF65-F5344CB8AC3E}">
        <p14:creationId xmlns="" xmlns:p14="http://schemas.microsoft.com/office/powerpoint/2010/main" val="31486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" y="980728"/>
            <a:ext cx="5059363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311024"/>
            <a:ext cx="502285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Экологические особенности видов луговых и лесных местообитаний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3416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0080" y="128856"/>
            <a:ext cx="7543800" cy="9144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1052736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Всего нами было отмечено 162 вида из 38 семейств, из них 62 относятся к группе рудеральных (19 семейств). В целом и среди рудеральных преобладают виды из сем. Сложноцветные, среди не сорных видов на 1 месте Злаки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Наибольшее количество сорных видов растений отмечено в пос. Танхой (57 из 62 в целом), из них 23 на экологической тропе не обнаружены. 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Наиболее широко распространённые рудеральные виды на экологической тропе – Клевер ползучий, Мятлик приземистый, Кульбаба осенняя, Лютик ползучий, Подорожник большой и Черноголовка обыкновенная. 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Все отмеченные рудеральные виды – травянистые растения, из которых преобладают многолетники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Среди видов луговых и лесных местообитаний преобладают экологические группы мезотрофов и мезофитов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 участке экологической тропы отмечены также редкие и охраняемые виды растений, что свидетельствует о благополучном её состоянии.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4102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567"/>
            <a:ext cx="8712968" cy="639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39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643050"/>
            <a:ext cx="8286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Абрамова Л.А., Волкова П.А. Сосудистые растения Байкальского заповедника (Аннотированный список видов). – Флора и фауна заповедников,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117. –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Добросвет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2011. 112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Красная книга Бурятии, 2013.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Красная книга Российской Федерации. Растения и грибы.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М., 2005.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Определитель растений Бурятии. – Улан-Удэ, 2001. 672 с.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Серебряков И.Г. Экологическая морфология растений. Жизненные формы покрытосеменных и хвойных. М., 1962 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Флора Сибири, тт.1-13. – Новосибирск: Наука, 1988-2000. </a:t>
            </a:r>
          </a:p>
          <a:p>
            <a:pPr marL="457200" lvl="0" indent="-457200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Интернет-ресурс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определитель растений – профессиональный ботанический сайт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Плантариум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[www.plantarium.ru]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ru-RU" dirty="0" smtClean="0">
              <a:solidFill>
                <a:srgbClr val="03090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428604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Литература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0586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904" y="246626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Благодарим за внимание!</a:t>
            </a:r>
            <a:endParaRPr lang="ru-RU" sz="4800" b="1" i="1" dirty="0"/>
          </a:p>
        </p:txBody>
      </p:sp>
    </p:spTree>
    <p:extLst>
      <p:ext uri="{BB962C8B-B14F-4D97-AF65-F5344CB8AC3E}">
        <p14:creationId xmlns="" xmlns:p14="http://schemas.microsoft.com/office/powerpoint/2010/main" val="36150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052736"/>
            <a:ext cx="7848872" cy="547260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Сорные растения - особая группа видов, которые приспособились к расселению в </a:t>
            </a:r>
            <a:r>
              <a:rPr lang="ru-RU" dirty="0" err="1"/>
              <a:t>антропогенно</a:t>
            </a:r>
            <a:r>
              <a:rPr lang="ru-RU" dirty="0"/>
              <a:t> изменённых местообитаниях. Многие из них стали неотъемлемой частью селитебных территорий и </a:t>
            </a:r>
            <a:r>
              <a:rPr lang="ru-RU" dirty="0" err="1"/>
              <a:t>агроландшафтов</a:t>
            </a:r>
            <a:r>
              <a:rPr lang="ru-RU" dirty="0"/>
              <a:t>, постоянными спутниками человека. Некоторые виды могут проникать по дорогам в новые для них районы, появляться на новых континентах. </a:t>
            </a:r>
          </a:p>
          <a:p>
            <a:pPr algn="just"/>
            <a:r>
              <a:rPr lang="ru-RU" dirty="0"/>
              <a:t>Изучение их расселения - одно из важных направлений современной геоботаники. </a:t>
            </a:r>
          </a:p>
          <a:p>
            <a:pPr algn="just"/>
            <a:r>
              <a:rPr lang="ru-RU" dirty="0"/>
              <a:t>На заповедной территории посещение ограничено маршрутами экологических троп, и природа сохраняется нетронутой. В охранной же зоне заповедника сорные виды могут появляться на наиболее часто посещаемых участках.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543800" cy="91440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54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80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b="1" dirty="0" smtClean="0"/>
              <a:t>Цель работы: </a:t>
            </a:r>
            <a:r>
              <a:rPr lang="ru-RU" dirty="0" smtClean="0"/>
              <a:t>изучение распространения сорных растений в охранной зоне Байкальского заповедника.</a:t>
            </a:r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b="1" dirty="0" smtClean="0"/>
              <a:t>Задачи: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Выявить видовой состав сорных видов на участке экологической тропы в охранной зоне Байкальского заповедника ( 2 км, от центральной усадьбы заповедника до моста через р. Осиновку).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Изучить структуру флоры рудеральных видов растений.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Сравнить спектр семейств рудеральных видов со спектром видов лесных и луговых местообитаний.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Выявить наиболее распространённые рудеральные виды.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Отметить редкие и охраняемые виды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Оценить состояние экологической тропы по флористическим параметрам</a:t>
            </a:r>
            <a:endParaRPr lang="ru-RU" dirty="0"/>
          </a:p>
        </p:txBody>
      </p:sp>
      <p:pic>
        <p:nvPicPr>
          <p:cNvPr id="2050" name="Picture 2" descr="C:\Users\user\Desktop\IMG_0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224" y="1071546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_0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8992" y="1071546"/>
            <a:ext cx="1731368" cy="173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_07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3636" y="1000108"/>
            <a:ext cx="1686744" cy="1686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30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75280" cy="914400"/>
          </a:xfrm>
        </p:spPr>
        <p:txBody>
          <a:bodyPr/>
          <a:lstStyle/>
          <a:p>
            <a:r>
              <a:rPr lang="ru-RU" dirty="0" smtClean="0"/>
              <a:t>Карта района исследований</a:t>
            </a:r>
            <a:endParaRPr lang="ru-RU" dirty="0"/>
          </a:p>
        </p:txBody>
      </p:sp>
      <p:pic>
        <p:nvPicPr>
          <p:cNvPr id="1026" name="Picture 2" descr="E:\моё\Байкал 2015\Экол.школа 2015\карта20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6" y="1284384"/>
            <a:ext cx="4687055" cy="553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556792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 основной маршрут – 2 км экологической тропы в охранной зоне Байкальского заповедника от Центральной усадьбы до р. Осиновка.</a:t>
            </a:r>
          </a:p>
          <a:p>
            <a:endParaRPr lang="ru-RU" dirty="0"/>
          </a:p>
          <a:p>
            <a:r>
              <a:rPr lang="ru-RU" dirty="0" smtClean="0"/>
              <a:t>В качестве </a:t>
            </a:r>
            <a:r>
              <a:rPr lang="ru-RU" smtClean="0"/>
              <a:t>«контрольных» </a:t>
            </a:r>
            <a:r>
              <a:rPr lang="ru-RU" dirty="0" smtClean="0"/>
              <a:t>взяты две точки: улицы пос. Танхой и </a:t>
            </a:r>
            <a:r>
              <a:rPr lang="ru-RU" dirty="0" err="1" smtClean="0"/>
              <a:t>зимовьё</a:t>
            </a:r>
            <a:r>
              <a:rPr lang="ru-RU" dirty="0" smtClean="0"/>
              <a:t> по маршруту «В дебри Хамар-Дабана»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578645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(Фрагмент </a:t>
            </a:r>
            <a:r>
              <a:rPr lang="ru-RU" dirty="0" err="1" smtClean="0"/>
              <a:t>космоснимка</a:t>
            </a:r>
            <a:r>
              <a:rPr lang="ru-RU" dirty="0" smtClean="0"/>
              <a:t> из сервиса </a:t>
            </a:r>
            <a:r>
              <a:rPr lang="ru-RU" dirty="0" err="1" smtClean="0"/>
              <a:t>Яндекс.карты</a:t>
            </a:r>
            <a:r>
              <a:rPr lang="ru-RU" dirty="0" smtClean="0"/>
              <a:t> 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5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928670"/>
            <a:ext cx="8786874" cy="2952328"/>
          </a:xfrm>
        </p:spPr>
        <p:txBody>
          <a:bodyPr/>
          <a:lstStyle/>
          <a:p>
            <a:r>
              <a:rPr lang="ru-RU" dirty="0" smtClean="0"/>
              <a:t>Маршрутные флористические исследования на территории </a:t>
            </a:r>
            <a:r>
              <a:rPr lang="ru-RU" dirty="0" err="1" smtClean="0"/>
              <a:t>пгт</a:t>
            </a:r>
            <a:r>
              <a:rPr lang="ru-RU" dirty="0"/>
              <a:t> </a:t>
            </a:r>
            <a:r>
              <a:rPr lang="ru-RU" dirty="0" smtClean="0"/>
              <a:t>Танхой.</a:t>
            </a:r>
          </a:p>
          <a:p>
            <a:r>
              <a:rPr lang="ru-RU" dirty="0" smtClean="0"/>
              <a:t>Заложение профиля с шагом 50 м по экологической тропе.</a:t>
            </a:r>
          </a:p>
          <a:p>
            <a:r>
              <a:rPr lang="ru-RU" dirty="0" smtClean="0"/>
              <a:t>Сбор и определение гербария.</a:t>
            </a:r>
          </a:p>
          <a:p>
            <a:r>
              <a:rPr lang="ru-RU" dirty="0" smtClean="0"/>
              <a:t>Составление сводной флористической таблицы, табличная обработка данных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543800" cy="914400"/>
          </a:xfrm>
        </p:spPr>
        <p:txBody>
          <a:bodyPr/>
          <a:lstStyle/>
          <a:p>
            <a:r>
              <a:rPr lang="ru-RU" dirty="0" smtClean="0"/>
              <a:t>Методика</a:t>
            </a:r>
            <a:endParaRPr lang="ru-RU" dirty="0"/>
          </a:p>
        </p:txBody>
      </p:sp>
      <p:pic>
        <p:nvPicPr>
          <p:cNvPr id="5122" name="Picture 2" descr="C:\Users\user\Desktop\IMG_0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72669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IMG_0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26" y="3360168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58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43800" cy="521948"/>
          </a:xfrm>
        </p:spPr>
        <p:txBody>
          <a:bodyPr/>
          <a:lstStyle/>
          <a:p>
            <a:r>
              <a:rPr lang="ru-RU" sz="4400" dirty="0" smtClean="0"/>
              <a:t>Полевые работы</a:t>
            </a:r>
            <a:endParaRPr lang="ru-RU" sz="4400" dirty="0"/>
          </a:p>
        </p:txBody>
      </p:sp>
      <p:pic>
        <p:nvPicPr>
          <p:cNvPr id="3074" name="Picture 2" descr="C:\Users\user\Desktop\IMG_08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008"/>
          <a:stretch/>
        </p:blipFill>
        <p:spPr bwMode="auto">
          <a:xfrm>
            <a:off x="755576" y="1027502"/>
            <a:ext cx="7632848" cy="5571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00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312" y="0"/>
            <a:ext cx="7543800" cy="914400"/>
          </a:xfrm>
        </p:spPr>
        <p:txBody>
          <a:bodyPr/>
          <a:lstStyle/>
          <a:p>
            <a:r>
              <a:rPr lang="ru-RU" dirty="0" smtClean="0"/>
              <a:t>Камеральная обработка</a:t>
            </a:r>
            <a:endParaRPr lang="ru-RU" dirty="0"/>
          </a:p>
        </p:txBody>
      </p:sp>
      <p:pic>
        <p:nvPicPr>
          <p:cNvPr id="4098" name="Picture 2" descr="C:\Users\user\Desktop\IMG_0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811126" cy="5834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91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093" y="1214424"/>
          <a:ext cx="7358128" cy="5357839"/>
        </p:xfrm>
        <a:graphic>
          <a:graphicData uri="http://schemas.openxmlformats.org/drawingml/2006/table">
            <a:tbl>
              <a:tblPr/>
              <a:tblGrid>
                <a:gridCol w="321590"/>
                <a:gridCol w="2418920"/>
                <a:gridCol w="367033"/>
                <a:gridCol w="223715"/>
                <a:gridCol w="223715"/>
                <a:gridCol w="223715"/>
                <a:gridCol w="223715"/>
                <a:gridCol w="223715"/>
                <a:gridCol w="223715"/>
                <a:gridCol w="223715"/>
                <a:gridCol w="223715"/>
                <a:gridCol w="223715"/>
                <a:gridCol w="223715"/>
                <a:gridCol w="223715"/>
                <a:gridCol w="223715"/>
                <a:gridCol w="223715"/>
                <a:gridCol w="223715"/>
                <a:gridCol w="223715"/>
                <a:gridCol w="223715"/>
                <a:gridCol w="223715"/>
                <a:gridCol w="223715"/>
                <a:gridCol w="223715"/>
              </a:tblGrid>
              <a:tr h="428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Название вида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посёлок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Аистник </a:t>
                      </a:r>
                      <a:r>
                        <a:rPr lang="ru-RU" sz="1200" b="0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цикутовый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Бодяк </a:t>
                      </a:r>
                      <a:r>
                        <a:rPr lang="ru-RU" sz="1200" b="0" i="0" u="none" strike="noStrike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девясиловидный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Бодяк щетинистый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Бор развесистый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Брусника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Василисник малый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Вейник Лангсдорфа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Вейник тупоколосковый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Вероника дубравная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Вероника лекарственная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Вероника тимьянолистная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42872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Ветреница (Арсеньевия) байкальская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Ветреничка отогнутая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Вороний глаз четырёхлистный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Галения рогатая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Герань луговая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Герань сибирская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Голокучник трёхраздельный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Голубоглазка северная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23686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Горец живородящий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28604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Фрагмент сводной флористической таблицы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087"/>
            <a:ext cx="8784975" cy="659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310</TotalTime>
  <Words>761</Words>
  <Application>Microsoft Office PowerPoint</Application>
  <PresentationFormat>Экран (4:3)</PresentationFormat>
  <Paragraphs>244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Сорные растения на экологической тропе в охранной зоне Байкальского заповедника</vt:lpstr>
      <vt:lpstr>Актуальность</vt:lpstr>
      <vt:lpstr>Слайд 3</vt:lpstr>
      <vt:lpstr>Карта района исследований</vt:lpstr>
      <vt:lpstr>Методика</vt:lpstr>
      <vt:lpstr>Полевые работы</vt:lpstr>
      <vt:lpstr>Камеральная обработка</vt:lpstr>
      <vt:lpstr>Слайд 8</vt:lpstr>
      <vt:lpstr>Слайд 9</vt:lpstr>
      <vt:lpstr>Слайд 10</vt:lpstr>
      <vt:lpstr>Слайд 11</vt:lpstr>
      <vt:lpstr>Редкие виды</vt:lpstr>
      <vt:lpstr>Количество видов сорных растений на точках</vt:lpstr>
      <vt:lpstr>Слайд 14</vt:lpstr>
      <vt:lpstr>Слайд 15</vt:lpstr>
      <vt:lpstr>Выводы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Admin</cp:lastModifiedBy>
  <cp:revision>41</cp:revision>
  <dcterms:created xsi:type="dcterms:W3CDTF">2015-08-16T04:02:36Z</dcterms:created>
  <dcterms:modified xsi:type="dcterms:W3CDTF">2015-08-18T06:55:30Z</dcterms:modified>
</cp:coreProperties>
</file>